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74"/>
  </p:notesMasterIdLst>
  <p:sldIdLst>
    <p:sldId id="314" r:id="rId2"/>
    <p:sldId id="315" r:id="rId3"/>
    <p:sldId id="353" r:id="rId4"/>
    <p:sldId id="352" r:id="rId5"/>
    <p:sldId id="390" r:id="rId6"/>
    <p:sldId id="391" r:id="rId7"/>
    <p:sldId id="392" r:id="rId8"/>
    <p:sldId id="393" r:id="rId9"/>
    <p:sldId id="394" r:id="rId10"/>
    <p:sldId id="354" r:id="rId11"/>
    <p:sldId id="395" r:id="rId12"/>
    <p:sldId id="428" r:id="rId13"/>
    <p:sldId id="398" r:id="rId14"/>
    <p:sldId id="399" r:id="rId15"/>
    <p:sldId id="400" r:id="rId16"/>
    <p:sldId id="401" r:id="rId17"/>
    <p:sldId id="402" r:id="rId18"/>
    <p:sldId id="355" r:id="rId19"/>
    <p:sldId id="405" r:id="rId20"/>
    <p:sldId id="406" r:id="rId21"/>
    <p:sldId id="407" r:id="rId22"/>
    <p:sldId id="408" r:id="rId23"/>
    <p:sldId id="403" r:id="rId24"/>
    <p:sldId id="404" r:id="rId25"/>
    <p:sldId id="357" r:id="rId26"/>
    <p:sldId id="396" r:id="rId27"/>
    <p:sldId id="397" r:id="rId28"/>
    <p:sldId id="358" r:id="rId29"/>
    <p:sldId id="359" r:id="rId30"/>
    <p:sldId id="317" r:id="rId31"/>
    <p:sldId id="319" r:id="rId32"/>
    <p:sldId id="378" r:id="rId33"/>
    <p:sldId id="318" r:id="rId34"/>
    <p:sldId id="379" r:id="rId35"/>
    <p:sldId id="380" r:id="rId36"/>
    <p:sldId id="381" r:id="rId37"/>
    <p:sldId id="382" r:id="rId38"/>
    <p:sldId id="320" r:id="rId39"/>
    <p:sldId id="385" r:id="rId40"/>
    <p:sldId id="386" r:id="rId41"/>
    <p:sldId id="389" r:id="rId42"/>
    <p:sldId id="387" r:id="rId43"/>
    <p:sldId id="388" r:id="rId44"/>
    <p:sldId id="383" r:id="rId45"/>
    <p:sldId id="384" r:id="rId46"/>
    <p:sldId id="321" r:id="rId47"/>
    <p:sldId id="322" r:id="rId48"/>
    <p:sldId id="323" r:id="rId49"/>
    <p:sldId id="324" r:id="rId50"/>
    <p:sldId id="409" r:id="rId51"/>
    <p:sldId id="413" r:id="rId52"/>
    <p:sldId id="316" r:id="rId53"/>
    <p:sldId id="410" r:id="rId54"/>
    <p:sldId id="411" r:id="rId55"/>
    <p:sldId id="412" r:id="rId56"/>
    <p:sldId id="360" r:id="rId57"/>
    <p:sldId id="416" r:id="rId58"/>
    <p:sldId id="414" r:id="rId59"/>
    <p:sldId id="415" r:id="rId60"/>
    <p:sldId id="417" r:id="rId61"/>
    <p:sldId id="418" r:id="rId62"/>
    <p:sldId id="429" r:id="rId63"/>
    <p:sldId id="419" r:id="rId64"/>
    <p:sldId id="420" r:id="rId65"/>
    <p:sldId id="430" r:id="rId66"/>
    <p:sldId id="421" r:id="rId67"/>
    <p:sldId id="422" r:id="rId68"/>
    <p:sldId id="423" r:id="rId69"/>
    <p:sldId id="424" r:id="rId70"/>
    <p:sldId id="425" r:id="rId71"/>
    <p:sldId id="426" r:id="rId72"/>
    <p:sldId id="427" r:id="rId73"/>
  </p:sldIdLst>
  <p:sldSz cx="9906000" cy="6858000" type="A4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목차" id="{1DCAFEF6-091B-47A9-B95E-34278EF5A158}">
          <p14:sldIdLst>
            <p14:sldId id="314"/>
          </p14:sldIdLst>
        </p14:section>
        <p14:section name="구매자(WEB)" id="{FE874CAC-EB95-493C-BEBA-0B2B67F939F9}">
          <p14:sldIdLst>
            <p14:sldId id="315"/>
            <p14:sldId id="353"/>
            <p14:sldId id="352"/>
            <p14:sldId id="390"/>
            <p14:sldId id="391"/>
            <p14:sldId id="392"/>
            <p14:sldId id="393"/>
            <p14:sldId id="394"/>
            <p14:sldId id="354"/>
            <p14:sldId id="395"/>
            <p14:sldId id="428"/>
            <p14:sldId id="398"/>
            <p14:sldId id="399"/>
            <p14:sldId id="400"/>
            <p14:sldId id="401"/>
            <p14:sldId id="402"/>
            <p14:sldId id="355"/>
            <p14:sldId id="405"/>
            <p14:sldId id="406"/>
            <p14:sldId id="407"/>
            <p14:sldId id="408"/>
            <p14:sldId id="403"/>
            <p14:sldId id="404"/>
            <p14:sldId id="357"/>
            <p14:sldId id="396"/>
            <p14:sldId id="397"/>
            <p14:sldId id="358"/>
            <p14:sldId id="359"/>
          </p14:sldIdLst>
        </p14:section>
        <p14:section name="구매자(APP)" id="{D1850C1F-72DB-4F84-B7DF-8ABF05211C6A}">
          <p14:sldIdLst>
            <p14:sldId id="317"/>
            <p14:sldId id="319"/>
            <p14:sldId id="378"/>
            <p14:sldId id="318"/>
            <p14:sldId id="379"/>
            <p14:sldId id="380"/>
            <p14:sldId id="381"/>
            <p14:sldId id="382"/>
            <p14:sldId id="320"/>
            <p14:sldId id="385"/>
            <p14:sldId id="386"/>
            <p14:sldId id="389"/>
            <p14:sldId id="387"/>
            <p14:sldId id="388"/>
            <p14:sldId id="383"/>
            <p14:sldId id="384"/>
            <p14:sldId id="321"/>
            <p14:sldId id="322"/>
            <p14:sldId id="323"/>
            <p14:sldId id="324"/>
          </p14:sldIdLst>
        </p14:section>
        <p14:section name="관리자" id="{0CD06648-5F5C-41E4-815A-938847443798}">
          <p14:sldIdLst>
            <p14:sldId id="409"/>
            <p14:sldId id="413"/>
            <p14:sldId id="316"/>
            <p14:sldId id="410"/>
            <p14:sldId id="411"/>
            <p14:sldId id="412"/>
            <p14:sldId id="360"/>
            <p14:sldId id="416"/>
            <p14:sldId id="414"/>
            <p14:sldId id="415"/>
            <p14:sldId id="417"/>
            <p14:sldId id="418"/>
            <p14:sldId id="429"/>
            <p14:sldId id="419"/>
            <p14:sldId id="420"/>
            <p14:sldId id="430"/>
            <p14:sldId id="421"/>
            <p14:sldId id="422"/>
            <p14:sldId id="423"/>
            <p14:sldId id="424"/>
            <p14:sldId id="425"/>
            <p14:sldId id="426"/>
            <p14:sldId id="4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BFBFBF"/>
    <a:srgbClr val="FF8080"/>
    <a:srgbClr val="FF8181"/>
    <a:srgbClr val="CC0000"/>
    <a:srgbClr val="41719C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5" autoAdjust="0"/>
    <p:restoredTop sz="90941" autoAdjust="0"/>
  </p:normalViewPr>
  <p:slideViewPr>
    <p:cSldViewPr snapToGrid="0">
      <p:cViewPr varScale="1">
        <p:scale>
          <a:sx n="105" d="100"/>
          <a:sy n="105" d="100"/>
        </p:scale>
        <p:origin x="16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01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4714" tIns="47357" rIns="94714" bIns="4735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4714" tIns="47357" rIns="94714" bIns="47357" rtlCol="0"/>
          <a:lstStyle>
            <a:lvl1pPr algn="r">
              <a:defRPr sz="1200"/>
            </a:lvl1pPr>
          </a:lstStyle>
          <a:p>
            <a:fld id="{2C87CA79-1837-43F8-A6BB-4649CC8C27D7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58863" y="1279525"/>
            <a:ext cx="4987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14" tIns="47357" rIns="94714" bIns="4735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9"/>
            <a:ext cx="5683250" cy="4029879"/>
          </a:xfrm>
          <a:prstGeom prst="rect">
            <a:avLst/>
          </a:prstGeom>
        </p:spPr>
        <p:txBody>
          <a:bodyPr vert="horz" lIns="94714" tIns="47357" rIns="94714" bIns="47357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8427" cy="513507"/>
          </a:xfrm>
          <a:prstGeom prst="rect">
            <a:avLst/>
          </a:prstGeom>
        </p:spPr>
        <p:txBody>
          <a:bodyPr vert="horz" lIns="94714" tIns="47357" rIns="94714" bIns="4735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3" y="9721108"/>
            <a:ext cx="3078427" cy="513507"/>
          </a:xfrm>
          <a:prstGeom prst="rect">
            <a:avLst/>
          </a:prstGeom>
        </p:spPr>
        <p:txBody>
          <a:bodyPr vert="horz" lIns="94714" tIns="47357" rIns="94714" bIns="47357" rtlCol="0" anchor="b"/>
          <a:lstStyle>
            <a:lvl1pPr algn="r">
              <a:defRPr sz="1200"/>
            </a:lvl1pPr>
          </a:lstStyle>
          <a:p>
            <a:fld id="{AD8606E6-D64D-4987-9BD0-DC73045C58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566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06E6-D64D-4987-9BD0-DC73045C583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74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ghtSo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/>
          <p:cNvSpPr>
            <a:spLocks noChangeArrowheads="1"/>
          </p:cNvSpPr>
          <p:nvPr userDrawn="1"/>
        </p:nvSpPr>
        <p:spPr bwMode="auto">
          <a:xfrm>
            <a:off x="128464" y="6606000"/>
            <a:ext cx="3051341" cy="157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Copyright 2024 Ecommerce5th-Mercury All Rights Reserved</a:t>
            </a:r>
            <a:endParaRPr lang="en-US" altLang="ko-KR" sz="800" b="0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Line 14"/>
          <p:cNvSpPr>
            <a:spLocks noChangeShapeType="1"/>
          </p:cNvSpPr>
          <p:nvPr userDrawn="1"/>
        </p:nvSpPr>
        <p:spPr bwMode="auto">
          <a:xfrm>
            <a:off x="233361" y="6519863"/>
            <a:ext cx="939685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4462294" y="6551322"/>
            <a:ext cx="722288" cy="21544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Page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fld id="{E06F0456-26D2-4770-83EB-00F657BB81E7}" type="slidenum"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300038" y="720000"/>
            <a:ext cx="9261474" cy="0"/>
          </a:xfrm>
          <a:prstGeom prst="line">
            <a:avLst/>
          </a:prstGeom>
          <a:ln w="38100" cmpd="sng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 userDrawn="1"/>
        </p:nvGrpSpPr>
        <p:grpSpPr>
          <a:xfrm>
            <a:off x="222404" y="797518"/>
            <a:ext cx="9459568" cy="5551524"/>
            <a:chOff x="170648" y="797518"/>
            <a:chExt cx="9459568" cy="5551524"/>
          </a:xfrm>
        </p:grpSpPr>
        <p:cxnSp>
          <p:nvCxnSpPr>
            <p:cNvPr id="3" name="직선 연결선 2"/>
            <p:cNvCxnSpPr/>
            <p:nvPr userDrawn="1"/>
          </p:nvCxnSpPr>
          <p:spPr>
            <a:xfrm>
              <a:off x="362316" y="797518"/>
              <a:ext cx="11403" cy="5551524"/>
            </a:xfrm>
            <a:prstGeom prst="line">
              <a:avLst/>
            </a:prstGeom>
            <a:ln>
              <a:solidFill>
                <a:srgbClr val="BFBFBF">
                  <a:alpha val="30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 flipV="1">
              <a:off x="170648" y="948906"/>
              <a:ext cx="9459568" cy="3072"/>
            </a:xfrm>
            <a:prstGeom prst="line">
              <a:avLst/>
            </a:prstGeom>
            <a:ln>
              <a:solidFill>
                <a:srgbClr val="BFBFBF">
                  <a:alpha val="30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 userDrawn="1"/>
          </p:nvCxnSpPr>
          <p:spPr>
            <a:xfrm>
              <a:off x="9420719" y="797518"/>
              <a:ext cx="11403" cy="5551524"/>
            </a:xfrm>
            <a:prstGeom prst="line">
              <a:avLst/>
            </a:prstGeom>
            <a:ln>
              <a:solidFill>
                <a:srgbClr val="BFBFBF">
                  <a:alpha val="30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 userDrawn="1"/>
          </p:nvCxnSpPr>
          <p:spPr>
            <a:xfrm flipV="1">
              <a:off x="170648" y="6261997"/>
              <a:ext cx="9459568" cy="13852"/>
            </a:xfrm>
            <a:prstGeom prst="line">
              <a:avLst/>
            </a:prstGeom>
            <a:ln>
              <a:solidFill>
                <a:srgbClr val="BFBFBF">
                  <a:alpha val="30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510" y="6554883"/>
            <a:ext cx="1080000" cy="23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0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utoZ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4"/>
          <p:cNvSpPr>
            <a:spLocks noChangeShapeType="1"/>
          </p:cNvSpPr>
          <p:nvPr userDrawn="1"/>
        </p:nvSpPr>
        <p:spPr bwMode="auto">
          <a:xfrm>
            <a:off x="233361" y="6519863"/>
            <a:ext cx="939685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4462294" y="6551322"/>
            <a:ext cx="722288" cy="21544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Page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fld id="{E06F0456-26D2-4770-83EB-00F657BB81E7}" type="slidenum"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300038" y="720000"/>
            <a:ext cx="9261474" cy="0"/>
          </a:xfrm>
          <a:prstGeom prst="line">
            <a:avLst/>
          </a:prstGeom>
          <a:ln w="38100" cmpd="sng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 userDrawn="1"/>
        </p:nvGrpSpPr>
        <p:grpSpPr>
          <a:xfrm>
            <a:off x="222404" y="797518"/>
            <a:ext cx="9459568" cy="5551524"/>
            <a:chOff x="170648" y="797518"/>
            <a:chExt cx="9459568" cy="5551524"/>
          </a:xfrm>
        </p:grpSpPr>
        <p:cxnSp>
          <p:nvCxnSpPr>
            <p:cNvPr id="3" name="직선 연결선 2"/>
            <p:cNvCxnSpPr/>
            <p:nvPr userDrawn="1"/>
          </p:nvCxnSpPr>
          <p:spPr>
            <a:xfrm>
              <a:off x="362316" y="797518"/>
              <a:ext cx="11403" cy="5551524"/>
            </a:xfrm>
            <a:prstGeom prst="line">
              <a:avLst/>
            </a:prstGeom>
            <a:ln>
              <a:solidFill>
                <a:srgbClr val="BFBFBF">
                  <a:alpha val="20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 flipV="1">
              <a:off x="170648" y="948906"/>
              <a:ext cx="9459568" cy="3072"/>
            </a:xfrm>
            <a:prstGeom prst="line">
              <a:avLst/>
            </a:prstGeom>
            <a:ln>
              <a:solidFill>
                <a:srgbClr val="BFBFBF">
                  <a:alpha val="20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 userDrawn="1"/>
          </p:nvCxnSpPr>
          <p:spPr>
            <a:xfrm>
              <a:off x="9420719" y="797518"/>
              <a:ext cx="11403" cy="5551524"/>
            </a:xfrm>
            <a:prstGeom prst="line">
              <a:avLst/>
            </a:prstGeom>
            <a:ln>
              <a:solidFill>
                <a:srgbClr val="BFBFBF">
                  <a:alpha val="20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 userDrawn="1"/>
          </p:nvCxnSpPr>
          <p:spPr>
            <a:xfrm flipV="1">
              <a:off x="170648" y="6261997"/>
              <a:ext cx="9459568" cy="13852"/>
            </a:xfrm>
            <a:prstGeom prst="line">
              <a:avLst/>
            </a:prstGeom>
            <a:ln>
              <a:solidFill>
                <a:srgbClr val="BFBFBF">
                  <a:alpha val="20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510" y="6554883"/>
            <a:ext cx="1080000" cy="230036"/>
          </a:xfrm>
          <a:prstGeom prst="rect">
            <a:avLst/>
          </a:prstGeom>
        </p:spPr>
      </p:pic>
      <p:sp>
        <p:nvSpPr>
          <p:cNvPr id="18" name="Rectangle 9"/>
          <p:cNvSpPr>
            <a:spLocks noChangeArrowheads="1"/>
          </p:cNvSpPr>
          <p:nvPr userDrawn="1"/>
        </p:nvSpPr>
        <p:spPr bwMode="auto">
          <a:xfrm>
            <a:off x="128464" y="6606000"/>
            <a:ext cx="3051341" cy="157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Copyright 2024 Ecommerce5th-Mercury All Rights Reserved</a:t>
            </a:r>
            <a:endParaRPr lang="en-US" altLang="ko-KR" sz="800" b="0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8722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하이미디어 성남캠퍼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4"/>
          <p:cNvSpPr>
            <a:spLocks noChangeShapeType="1"/>
          </p:cNvSpPr>
          <p:nvPr userDrawn="1"/>
        </p:nvSpPr>
        <p:spPr bwMode="auto">
          <a:xfrm>
            <a:off x="233361" y="6519863"/>
            <a:ext cx="939685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4462294" y="6551322"/>
            <a:ext cx="722288" cy="21544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Page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fld id="{E06F0456-26D2-4770-83EB-00F657BB81E7}" type="slidenum"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300038" y="720000"/>
            <a:ext cx="9261474" cy="0"/>
          </a:xfrm>
          <a:prstGeom prst="line">
            <a:avLst/>
          </a:prstGeom>
          <a:ln w="38100" cmpd="sng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 userDrawn="1"/>
        </p:nvGrpSpPr>
        <p:grpSpPr>
          <a:xfrm>
            <a:off x="222404" y="797518"/>
            <a:ext cx="9459568" cy="5551524"/>
            <a:chOff x="170648" y="797518"/>
            <a:chExt cx="9459568" cy="5551524"/>
          </a:xfrm>
        </p:grpSpPr>
        <p:cxnSp>
          <p:nvCxnSpPr>
            <p:cNvPr id="3" name="직선 연결선 2"/>
            <p:cNvCxnSpPr/>
            <p:nvPr userDrawn="1"/>
          </p:nvCxnSpPr>
          <p:spPr>
            <a:xfrm>
              <a:off x="362316" y="797518"/>
              <a:ext cx="11403" cy="5551524"/>
            </a:xfrm>
            <a:prstGeom prst="line">
              <a:avLst/>
            </a:prstGeom>
            <a:ln>
              <a:solidFill>
                <a:srgbClr val="BFBFBF">
                  <a:alpha val="20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 flipV="1">
              <a:off x="170648" y="948906"/>
              <a:ext cx="9459568" cy="3072"/>
            </a:xfrm>
            <a:prstGeom prst="line">
              <a:avLst/>
            </a:prstGeom>
            <a:ln>
              <a:solidFill>
                <a:srgbClr val="BFBFBF">
                  <a:alpha val="20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 userDrawn="1"/>
          </p:nvCxnSpPr>
          <p:spPr>
            <a:xfrm>
              <a:off x="9420719" y="797518"/>
              <a:ext cx="11403" cy="5551524"/>
            </a:xfrm>
            <a:prstGeom prst="line">
              <a:avLst/>
            </a:prstGeom>
            <a:ln>
              <a:solidFill>
                <a:srgbClr val="BFBFBF">
                  <a:alpha val="20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 userDrawn="1"/>
          </p:nvCxnSpPr>
          <p:spPr>
            <a:xfrm flipV="1">
              <a:off x="170648" y="6261997"/>
              <a:ext cx="9459568" cy="13852"/>
            </a:xfrm>
            <a:prstGeom prst="line">
              <a:avLst/>
            </a:prstGeom>
            <a:ln>
              <a:solidFill>
                <a:srgbClr val="BFBFBF">
                  <a:alpha val="20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510" y="6554883"/>
            <a:ext cx="1080000" cy="230036"/>
          </a:xfrm>
          <a:prstGeom prst="rect">
            <a:avLst/>
          </a:prstGeom>
        </p:spPr>
      </p:pic>
      <p:sp>
        <p:nvSpPr>
          <p:cNvPr id="16" name="Rectangle 9"/>
          <p:cNvSpPr>
            <a:spLocks noChangeArrowheads="1"/>
          </p:cNvSpPr>
          <p:nvPr userDrawn="1"/>
        </p:nvSpPr>
        <p:spPr bwMode="auto">
          <a:xfrm>
            <a:off x="128464" y="6606000"/>
            <a:ext cx="3051341" cy="157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Copyright 2024 Ecommerce5th-Mercury All Rights Reserved</a:t>
            </a:r>
            <a:endParaRPr lang="en-US" altLang="ko-KR" sz="800" b="0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5681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705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2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4255" y="1237673"/>
            <a:ext cx="68903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(WEB)</a:t>
            </a:r>
          </a:p>
          <a:p>
            <a:pPr marL="342900" indent="-342900">
              <a:buAutoNum type="arabicPeriod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(APP)</a:t>
            </a:r>
          </a:p>
          <a:p>
            <a:pPr marL="342900" indent="-342900">
              <a:buAutoNum type="arabicPeriod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6975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(WEB)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 페이지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A43F2D-64DE-5317-5D1F-B76FA7709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2" y="1394115"/>
            <a:ext cx="5066095" cy="4493502"/>
          </a:xfrm>
          <a:prstGeom prst="rect">
            <a:avLst/>
          </a:prstGeom>
        </p:spPr>
      </p:pic>
      <p:graphicFrame>
        <p:nvGraphicFramePr>
          <p:cNvPr id="11" name="Group 662">
            <a:extLst>
              <a:ext uri="{FF2B5EF4-FFF2-40B4-BE49-F238E27FC236}">
                <a16:creationId xmlns:a16="http://schemas.microsoft.com/office/drawing/2014/main" id="{2DF477E2-BB9A-82EC-9C76-DB9CF4AF0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570486"/>
              </p:ext>
            </p:extLst>
          </p:nvPr>
        </p:nvGraphicFramePr>
        <p:xfrm>
          <a:off x="6119319" y="1367895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 페이지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1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마이페이지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해당하는 메뉴들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 이력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상품 리뷰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찜한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상품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개인 정보 변경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변경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회원 탈퇴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 페이지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E26BB374-F4EB-868A-035D-3DCA2D715DBD}"/>
              </a:ext>
            </a:extLst>
          </p:cNvPr>
          <p:cNvSpPr/>
          <p:nvPr/>
        </p:nvSpPr>
        <p:spPr>
          <a:xfrm>
            <a:off x="5529350" y="453171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29E3034-E74C-D54D-408F-A82AE7B514FB}"/>
              </a:ext>
            </a:extLst>
          </p:cNvPr>
          <p:cNvCxnSpPr>
            <a:cxnSpLocks/>
          </p:cNvCxnSpPr>
          <p:nvPr/>
        </p:nvCxnSpPr>
        <p:spPr>
          <a:xfrm>
            <a:off x="4451674" y="4661933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644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(WEB)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 페이지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 이력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1" name="Group 662">
            <a:extLst>
              <a:ext uri="{FF2B5EF4-FFF2-40B4-BE49-F238E27FC236}">
                <a16:creationId xmlns:a16="http://schemas.microsoft.com/office/drawing/2014/main" id="{2DF477E2-BB9A-82EC-9C76-DB9CF4AF0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586862"/>
              </p:ext>
            </p:extLst>
          </p:nvPr>
        </p:nvGraphicFramePr>
        <p:xfrm>
          <a:off x="6119319" y="1367895"/>
          <a:ext cx="3514208" cy="4330880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 페이지 </a:t>
                      </a:r>
                      <a:r>
                        <a:rPr lang="en-US" altLang="ko-KR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– </a:t>
                      </a: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구매 이력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8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마이페이지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해당하는 메뉴들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 이력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상품 리뷰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찜한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상품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개인 정보 변경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변경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회원 탈퇴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 페이지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8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 취소 버튼을 클릭 시 구매 및 결제가 취소 가능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029483"/>
                  </a:ext>
                </a:extLst>
              </a:tr>
              <a:tr h="4508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∧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)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버튼을 클릭 시 상품 상세 내역을 접거나 펼칠 수 있음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740784"/>
                  </a:ext>
                </a:extLst>
              </a:tr>
              <a:tr h="4508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리뷰 작성 버튼을 클릭 시 리뷰 작성 페이지로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0154319"/>
                  </a:ext>
                </a:extLst>
              </a:tr>
              <a:tr h="4508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5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페이징</a:t>
                      </a:r>
                      <a:r>
                        <a:rPr lang="ko-KR" altLang="en-US" sz="800" dirty="0"/>
                        <a:t> 기능을 통해 내 구매 이력 개수 분할 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56051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E21ACCE-73C1-880B-2DCD-FDB5C8C01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1" y="1528841"/>
            <a:ext cx="5523723" cy="400898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0E0F91E1-ED3B-3A0D-FA6B-8A40D188C835}"/>
              </a:ext>
            </a:extLst>
          </p:cNvPr>
          <p:cNvSpPr/>
          <p:nvPr/>
        </p:nvSpPr>
        <p:spPr>
          <a:xfrm>
            <a:off x="5546833" y="273090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C973E39-A914-6DAB-333E-30C8F24E8A86}"/>
              </a:ext>
            </a:extLst>
          </p:cNvPr>
          <p:cNvCxnSpPr>
            <a:cxnSpLocks/>
          </p:cNvCxnSpPr>
          <p:nvPr/>
        </p:nvCxnSpPr>
        <p:spPr>
          <a:xfrm>
            <a:off x="4469157" y="2861125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3BDA422A-D685-0C40-0A04-C6BA0A0CB1AC}"/>
              </a:ext>
            </a:extLst>
          </p:cNvPr>
          <p:cNvSpPr/>
          <p:nvPr/>
        </p:nvSpPr>
        <p:spPr>
          <a:xfrm>
            <a:off x="4469157" y="321929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70D7FEC-51F8-9494-AFF4-D2E25C409304}"/>
              </a:ext>
            </a:extLst>
          </p:cNvPr>
          <p:cNvSpPr/>
          <p:nvPr/>
        </p:nvSpPr>
        <p:spPr>
          <a:xfrm>
            <a:off x="5546833" y="321929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92CA7A-CBDE-7A49-9B4A-02D67D6C7D29}"/>
              </a:ext>
            </a:extLst>
          </p:cNvPr>
          <p:cNvSpPr/>
          <p:nvPr/>
        </p:nvSpPr>
        <p:spPr>
          <a:xfrm>
            <a:off x="5546833" y="368767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D52E730-F7B9-805F-7944-8A485F6B00AE}"/>
              </a:ext>
            </a:extLst>
          </p:cNvPr>
          <p:cNvSpPr/>
          <p:nvPr/>
        </p:nvSpPr>
        <p:spPr>
          <a:xfrm>
            <a:off x="5546833" y="499308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55FD51A-D46B-F579-92F3-D260E4808ACE}"/>
              </a:ext>
            </a:extLst>
          </p:cNvPr>
          <p:cNvCxnSpPr>
            <a:cxnSpLocks/>
          </p:cNvCxnSpPr>
          <p:nvPr/>
        </p:nvCxnSpPr>
        <p:spPr>
          <a:xfrm>
            <a:off x="4469157" y="5123312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55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33EF803-C0B1-0204-AD4E-863D5B5B3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36" y="1102710"/>
            <a:ext cx="5284643" cy="5029200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(WEB)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 페이지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 이력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리뷰 작성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1" name="Group 662">
            <a:extLst>
              <a:ext uri="{FF2B5EF4-FFF2-40B4-BE49-F238E27FC236}">
                <a16:creationId xmlns:a16="http://schemas.microsoft.com/office/drawing/2014/main" id="{2DF477E2-BB9A-82EC-9C76-DB9CF4AF0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269627"/>
              </p:ext>
            </p:extLst>
          </p:nvPr>
        </p:nvGraphicFramePr>
        <p:xfrm>
          <a:off x="6119319" y="1367895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 페이지 </a:t>
                      </a:r>
                      <a:r>
                        <a:rPr lang="en-US" altLang="ko-KR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– </a:t>
                      </a: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구매 이력 </a:t>
                      </a:r>
                      <a:r>
                        <a:rPr lang="en-US" altLang="ko-KR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– </a:t>
                      </a: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상품 리뷰 작성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구매한 상품에 대해 리뷰 작성 가능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리뷰 내용 및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별점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주기 가능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029483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리뷰 등록 버튼 클릭 시 해당 상품에 대한 리뷰가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에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insert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740784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0E0F91E1-ED3B-3A0D-FA6B-8A40D188C835}"/>
              </a:ext>
            </a:extLst>
          </p:cNvPr>
          <p:cNvSpPr/>
          <p:nvPr/>
        </p:nvSpPr>
        <p:spPr>
          <a:xfrm>
            <a:off x="3960629" y="187614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C973E39-A914-6DAB-333E-30C8F24E8A86}"/>
              </a:ext>
            </a:extLst>
          </p:cNvPr>
          <p:cNvCxnSpPr>
            <a:cxnSpLocks/>
          </p:cNvCxnSpPr>
          <p:nvPr/>
        </p:nvCxnSpPr>
        <p:spPr>
          <a:xfrm>
            <a:off x="4422710" y="5399051"/>
            <a:ext cx="84872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3BDA422A-D685-0C40-0A04-C6BA0A0CB1AC}"/>
              </a:ext>
            </a:extLst>
          </p:cNvPr>
          <p:cNvSpPr/>
          <p:nvPr/>
        </p:nvSpPr>
        <p:spPr>
          <a:xfrm>
            <a:off x="5331304" y="524203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70D7FEC-51F8-9494-AFF4-D2E25C409304}"/>
              </a:ext>
            </a:extLst>
          </p:cNvPr>
          <p:cNvSpPr/>
          <p:nvPr/>
        </p:nvSpPr>
        <p:spPr>
          <a:xfrm>
            <a:off x="5331304" y="559827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0BB9312-AC11-4BCE-2818-EA9EC3894F45}"/>
              </a:ext>
            </a:extLst>
          </p:cNvPr>
          <p:cNvCxnSpPr>
            <a:cxnSpLocks/>
          </p:cNvCxnSpPr>
          <p:nvPr/>
        </p:nvCxnSpPr>
        <p:spPr>
          <a:xfrm>
            <a:off x="4350369" y="5696284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3">
            <a:extLst>
              <a:ext uri="{FF2B5EF4-FFF2-40B4-BE49-F238E27FC236}">
                <a16:creationId xmlns:a16="http://schemas.microsoft.com/office/drawing/2014/main" id="{45CDDBF2-25A7-7A3A-12B3-F7BB0977AB0B}"/>
              </a:ext>
            </a:extLst>
          </p:cNvPr>
          <p:cNvCxnSpPr>
            <a:cxnSpLocks/>
          </p:cNvCxnSpPr>
          <p:nvPr/>
        </p:nvCxnSpPr>
        <p:spPr>
          <a:xfrm>
            <a:off x="3638939" y="5066522"/>
            <a:ext cx="1632498" cy="332529"/>
          </a:xfrm>
          <a:prstGeom prst="bentConnector3">
            <a:avLst>
              <a:gd name="adj1" fmla="val 4714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56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(WEB)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 페이지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리뷰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1" name="Group 662">
            <a:extLst>
              <a:ext uri="{FF2B5EF4-FFF2-40B4-BE49-F238E27FC236}">
                <a16:creationId xmlns:a16="http://schemas.microsoft.com/office/drawing/2014/main" id="{2DF477E2-BB9A-82EC-9C76-DB9CF4AF0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764917"/>
              </p:ext>
            </p:extLst>
          </p:nvPr>
        </p:nvGraphicFramePr>
        <p:xfrm>
          <a:off x="6119319" y="1367895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 페이지 </a:t>
                      </a:r>
                      <a:r>
                        <a:rPr lang="en-US" altLang="ko-KR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– </a:t>
                      </a: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상품 리뷰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작성한 상품 리뷰에 대해 상품명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이미지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리뷰 내용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자신이 준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별점에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대해 확인 가능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페이징</a:t>
                      </a:r>
                      <a:r>
                        <a:rPr lang="ko-KR" altLang="en-US" sz="800" dirty="0"/>
                        <a:t> 기능을 통해 내 상품 리뷰 개수 분할 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907410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B5F3D922-FE3C-798D-CB9B-87CE8D96C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2" y="1947144"/>
            <a:ext cx="5719665" cy="317238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E211ACF3-ECEA-10D1-3FA8-F1C6FE388D92}"/>
              </a:ext>
            </a:extLst>
          </p:cNvPr>
          <p:cNvSpPr/>
          <p:nvPr/>
        </p:nvSpPr>
        <p:spPr>
          <a:xfrm>
            <a:off x="4072596" y="285586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43EA9A-1435-F275-64E7-9B1D37EFEA22}"/>
              </a:ext>
            </a:extLst>
          </p:cNvPr>
          <p:cNvSpPr/>
          <p:nvPr/>
        </p:nvSpPr>
        <p:spPr>
          <a:xfrm>
            <a:off x="5150272" y="447990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06F5556-1AF5-08D5-D228-84E5206C824C}"/>
              </a:ext>
            </a:extLst>
          </p:cNvPr>
          <p:cNvCxnSpPr>
            <a:cxnSpLocks/>
          </p:cNvCxnSpPr>
          <p:nvPr/>
        </p:nvCxnSpPr>
        <p:spPr>
          <a:xfrm>
            <a:off x="4072596" y="4610128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801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002153-836A-2E7A-61D2-79E89A4DD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7" y="1558211"/>
            <a:ext cx="5700850" cy="3905689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(WEB)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 페이지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찜한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상품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1" name="Group 662">
            <a:extLst>
              <a:ext uri="{FF2B5EF4-FFF2-40B4-BE49-F238E27FC236}">
                <a16:creationId xmlns:a16="http://schemas.microsoft.com/office/drawing/2014/main" id="{2DF477E2-BB9A-82EC-9C76-DB9CF4AF0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481358"/>
              </p:ext>
            </p:extLst>
          </p:nvPr>
        </p:nvGraphicFramePr>
        <p:xfrm>
          <a:off x="6119319" y="1367895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 페이지 </a:t>
                      </a:r>
                      <a:r>
                        <a:rPr lang="en-US" altLang="ko-KR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– </a:t>
                      </a:r>
                      <a:r>
                        <a:rPr lang="ko-KR" altLang="en-US" sz="9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찜한</a:t>
                      </a: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상품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상품명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상품 이미지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상품 가격 등을 화면에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X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버튼 클릭 시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찜한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상품 해제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상품명 클릭 시 상품 상세 페이지로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페이징</a:t>
                      </a:r>
                      <a:r>
                        <a:rPr lang="ko-KR" altLang="en-US" sz="800" dirty="0"/>
                        <a:t> 기능을 통해 </a:t>
                      </a:r>
                      <a:r>
                        <a:rPr lang="ko-KR" altLang="en-US" sz="800" dirty="0" err="1"/>
                        <a:t>찜한</a:t>
                      </a:r>
                      <a:r>
                        <a:rPr lang="ko-KR" altLang="en-US" sz="800" dirty="0"/>
                        <a:t> 상품 출력 개수 분할 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FB99E304-6E7D-C478-6433-698A31AEB256}"/>
              </a:ext>
            </a:extLst>
          </p:cNvPr>
          <p:cNvSpPr/>
          <p:nvPr/>
        </p:nvSpPr>
        <p:spPr>
          <a:xfrm>
            <a:off x="5669310" y="2712241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0EB7799-4C48-8F8E-5E88-CBB36CD503AF}"/>
              </a:ext>
            </a:extLst>
          </p:cNvPr>
          <p:cNvCxnSpPr>
            <a:cxnSpLocks/>
          </p:cNvCxnSpPr>
          <p:nvPr/>
        </p:nvCxnSpPr>
        <p:spPr>
          <a:xfrm>
            <a:off x="5215812" y="2851795"/>
            <a:ext cx="3695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460BBFAF-2C48-B1DA-85A0-80E83FECE8D3}"/>
              </a:ext>
            </a:extLst>
          </p:cNvPr>
          <p:cNvSpPr/>
          <p:nvPr/>
        </p:nvSpPr>
        <p:spPr>
          <a:xfrm>
            <a:off x="5669310" y="497438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BCB1961-5924-A7F6-09A3-18007D5B24F5}"/>
              </a:ext>
            </a:extLst>
          </p:cNvPr>
          <p:cNvCxnSpPr>
            <a:cxnSpLocks/>
          </p:cNvCxnSpPr>
          <p:nvPr/>
        </p:nvCxnSpPr>
        <p:spPr>
          <a:xfrm>
            <a:off x="3956180" y="5113937"/>
            <a:ext cx="162915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114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1EE2C1-E0C7-483D-BE92-68CEB9B05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33" y="1460790"/>
            <a:ext cx="5206482" cy="4237986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(WEB)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 페이지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개인정보 변경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1" name="Group 662">
            <a:extLst>
              <a:ext uri="{FF2B5EF4-FFF2-40B4-BE49-F238E27FC236}">
                <a16:creationId xmlns:a16="http://schemas.microsoft.com/office/drawing/2014/main" id="{2DF477E2-BB9A-82EC-9C76-DB9CF4AF0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257224"/>
              </p:ext>
            </p:extLst>
          </p:nvPr>
        </p:nvGraphicFramePr>
        <p:xfrm>
          <a:off x="6119319" y="1367895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 페이지 </a:t>
                      </a:r>
                      <a:r>
                        <a:rPr lang="en-US" altLang="ko-KR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– </a:t>
                      </a: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개인정보 변경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1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연락처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주소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이메일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마케팅 수신 동의 등을 변경 가능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0177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395405-420B-2613-34AD-576E9FE0B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1" y="1588640"/>
            <a:ext cx="5365102" cy="3382140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(WEB)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 페이지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변경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1" name="Group 662">
            <a:extLst>
              <a:ext uri="{FF2B5EF4-FFF2-40B4-BE49-F238E27FC236}">
                <a16:creationId xmlns:a16="http://schemas.microsoft.com/office/drawing/2014/main" id="{2DF477E2-BB9A-82EC-9C76-DB9CF4AF0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500801"/>
              </p:ext>
            </p:extLst>
          </p:nvPr>
        </p:nvGraphicFramePr>
        <p:xfrm>
          <a:off x="6119319" y="1367895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 페이지 </a:t>
                      </a:r>
                      <a:r>
                        <a:rPr lang="en-US" altLang="ko-KR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– </a:t>
                      </a: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 변경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기존 비밀번호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기존 비밀번호에 입력한 값이 현재 비밀번호와 다르면 비밀번호 변경 실패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새 비밀번호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새 비밀번호에 입력한 값과 새 비밀번호 재확인에 입력한 값이 다르면 비밀번호 변경 실패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새 비밀번호는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8~16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자 사이의 특수문자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(!, @, #, $, %)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포함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49444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FC2BC04F-C783-508A-A2E7-955807321F35}"/>
              </a:ext>
            </a:extLst>
          </p:cNvPr>
          <p:cNvSpPr/>
          <p:nvPr/>
        </p:nvSpPr>
        <p:spPr>
          <a:xfrm>
            <a:off x="5534985" y="294150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5573405-1A0B-92BF-E91E-E65B22BB19F1}"/>
              </a:ext>
            </a:extLst>
          </p:cNvPr>
          <p:cNvCxnSpPr>
            <a:cxnSpLocks/>
          </p:cNvCxnSpPr>
          <p:nvPr/>
        </p:nvCxnSpPr>
        <p:spPr>
          <a:xfrm>
            <a:off x="4064443" y="3098525"/>
            <a:ext cx="117936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01690DCB-3C3D-E2F0-6CE7-DE5FA65269C3}"/>
              </a:ext>
            </a:extLst>
          </p:cNvPr>
          <p:cNvSpPr/>
          <p:nvPr/>
        </p:nvSpPr>
        <p:spPr>
          <a:xfrm>
            <a:off x="5534985" y="395530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B8BE916-84E1-E3F0-0CA7-FEA4F713D03F}"/>
              </a:ext>
            </a:extLst>
          </p:cNvPr>
          <p:cNvCxnSpPr>
            <a:cxnSpLocks/>
          </p:cNvCxnSpPr>
          <p:nvPr/>
        </p:nvCxnSpPr>
        <p:spPr>
          <a:xfrm>
            <a:off x="4064443" y="4112320"/>
            <a:ext cx="117936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862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(WEB)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 페이지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탈퇴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1" name="Group 662">
            <a:extLst>
              <a:ext uri="{FF2B5EF4-FFF2-40B4-BE49-F238E27FC236}">
                <a16:creationId xmlns:a16="http://schemas.microsoft.com/office/drawing/2014/main" id="{2DF477E2-BB9A-82EC-9C76-DB9CF4AF0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46282"/>
              </p:ext>
            </p:extLst>
          </p:nvPr>
        </p:nvGraphicFramePr>
        <p:xfrm>
          <a:off x="6119319" y="1367895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 페이지  </a:t>
                      </a:r>
                      <a:r>
                        <a:rPr lang="en-US" altLang="ko-KR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- </a:t>
                      </a: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회원 탈퇴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1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회원 탈퇴 버튼 클릭 시 확인 창이 나오며 확인할 시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로그아웃되고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로그인을 더 이상 못 하게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상태 변경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38EA8CB-0709-037E-B410-E0ED43B89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" y="2155371"/>
            <a:ext cx="5820531" cy="241017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DB68755-E138-035B-CE99-583373FC0861}"/>
              </a:ext>
            </a:extLst>
          </p:cNvPr>
          <p:cNvSpPr/>
          <p:nvPr/>
        </p:nvSpPr>
        <p:spPr>
          <a:xfrm>
            <a:off x="5521066" y="34290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EF687CE-82AA-262F-D937-9DCF343B8035}"/>
              </a:ext>
            </a:extLst>
          </p:cNvPr>
          <p:cNvCxnSpPr>
            <a:cxnSpLocks/>
          </p:cNvCxnSpPr>
          <p:nvPr/>
        </p:nvCxnSpPr>
        <p:spPr>
          <a:xfrm>
            <a:off x="4050524" y="3586018"/>
            <a:ext cx="117936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818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(WEB)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센터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공지사항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89" y="1591111"/>
            <a:ext cx="5197983" cy="3632757"/>
          </a:xfrm>
          <a:prstGeom prst="rect">
            <a:avLst/>
          </a:prstGeom>
        </p:spPr>
      </p:pic>
      <p:graphicFrame>
        <p:nvGraphicFramePr>
          <p:cNvPr id="5" name="Group 662">
            <a:extLst>
              <a:ext uri="{FF2B5EF4-FFF2-40B4-BE49-F238E27FC236}">
                <a16:creationId xmlns:a16="http://schemas.microsoft.com/office/drawing/2014/main" id="{B1689109-64B7-F2AD-C04A-5C6F7583B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19928"/>
              </p:ext>
            </p:extLst>
          </p:nvPr>
        </p:nvGraphicFramePr>
        <p:xfrm>
          <a:off x="6067426" y="1263559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공지사항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공지사항 제목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27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  <a:endParaRPr lang="en-US" altLang="ko-KR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페이징</a:t>
                      </a:r>
                      <a:r>
                        <a:rPr lang="ko-KR" altLang="en-US" sz="800" dirty="0" smtClean="0"/>
                        <a:t> 기능을 통해 공지사항 개수 분할</a:t>
                      </a:r>
                      <a:endParaRPr lang="ko-KR" altLang="en-US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0DB68755-E138-035B-CE99-583373FC0861}"/>
              </a:ext>
            </a:extLst>
          </p:cNvPr>
          <p:cNvSpPr/>
          <p:nvPr/>
        </p:nvSpPr>
        <p:spPr>
          <a:xfrm>
            <a:off x="3801994" y="259689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DB68755-E138-035B-CE99-583373FC0861}"/>
              </a:ext>
            </a:extLst>
          </p:cNvPr>
          <p:cNvSpPr/>
          <p:nvPr/>
        </p:nvSpPr>
        <p:spPr>
          <a:xfrm>
            <a:off x="3866002" y="454456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846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(WEB)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센터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자주찾는질문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2" y="1350488"/>
            <a:ext cx="5400000" cy="3959418"/>
          </a:xfrm>
          <a:prstGeom prst="rect">
            <a:avLst/>
          </a:prstGeom>
        </p:spPr>
      </p:pic>
      <p:graphicFrame>
        <p:nvGraphicFramePr>
          <p:cNvPr id="5" name="Group 662">
            <a:extLst>
              <a:ext uri="{FF2B5EF4-FFF2-40B4-BE49-F238E27FC236}">
                <a16:creationId xmlns:a16="http://schemas.microsoft.com/office/drawing/2014/main" id="{B1689109-64B7-F2AD-C04A-5C6F7583B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662128"/>
              </p:ext>
            </p:extLst>
          </p:nvPr>
        </p:nvGraphicFramePr>
        <p:xfrm>
          <a:off x="6067426" y="1263559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 err="1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자주찾는질문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자주찾는질문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제목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27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  <a:endParaRPr lang="en-US" altLang="ko-KR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페이징</a:t>
                      </a:r>
                      <a:r>
                        <a:rPr lang="ko-KR" altLang="en-US" sz="800" dirty="0" smtClean="0"/>
                        <a:t> 기능을 통해 </a:t>
                      </a:r>
                      <a:r>
                        <a:rPr lang="ko-KR" altLang="en-US" sz="800" dirty="0" err="1" smtClean="0"/>
                        <a:t>자주찾는질문</a:t>
                      </a:r>
                      <a:r>
                        <a:rPr lang="ko-KR" altLang="en-US" sz="800" dirty="0" smtClean="0"/>
                        <a:t> 개수 분할</a:t>
                      </a:r>
                      <a:endParaRPr lang="ko-KR" altLang="en-US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0DB68755-E138-035B-CE99-583373FC0861}"/>
              </a:ext>
            </a:extLst>
          </p:cNvPr>
          <p:cNvSpPr/>
          <p:nvPr/>
        </p:nvSpPr>
        <p:spPr>
          <a:xfrm>
            <a:off x="3710554" y="201168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DB68755-E138-035B-CE99-583373FC0861}"/>
              </a:ext>
            </a:extLst>
          </p:cNvPr>
          <p:cNvSpPr/>
          <p:nvPr/>
        </p:nvSpPr>
        <p:spPr>
          <a:xfrm>
            <a:off x="3710554" y="499587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995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(WEB) -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16" y="1711832"/>
            <a:ext cx="5632408" cy="3600831"/>
          </a:xfrm>
          <a:prstGeom prst="rect">
            <a:avLst/>
          </a:prstGeom>
        </p:spPr>
      </p:pic>
      <p:graphicFrame>
        <p:nvGraphicFramePr>
          <p:cNvPr id="4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178174"/>
              </p:ext>
            </p:extLst>
          </p:nvPr>
        </p:nvGraphicFramePr>
        <p:xfrm>
          <a:off x="6197195" y="1319340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메인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5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smtClean="0"/>
                        <a:t>로그인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마이 페이지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고객 센터 등으로 접근 가능</a:t>
                      </a:r>
                      <a:endParaRPr lang="en-US" altLang="ko-KR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35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smtClean="0"/>
                        <a:t>상품 카테고리 및 입양 클릭 시 상품 목록 페이지 또는 </a:t>
                      </a:r>
                      <a:r>
                        <a:rPr lang="ko-KR" altLang="en-US" sz="800" dirty="0" err="1" smtClean="0"/>
                        <a:t>유기견</a:t>
                      </a:r>
                      <a:r>
                        <a:rPr lang="ko-KR" altLang="en-US" sz="800" dirty="0" smtClean="0"/>
                        <a:t> 입양 목록 페이지로 이동</a:t>
                      </a:r>
                      <a:endParaRPr lang="ko-KR" altLang="en-US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35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smtClean="0"/>
                        <a:t>상품 카테고리 클릭 시 상품 목록 페이지로 이동</a:t>
                      </a:r>
                      <a:endParaRPr lang="ko-KR" altLang="en-US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35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smtClean="0"/>
                        <a:t>회사 정보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은행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baseline="0" dirty="0" smtClean="0"/>
                        <a:t>정보</a:t>
                      </a:r>
                      <a:r>
                        <a:rPr lang="en-US" altLang="ko-KR" sz="800" baseline="0" dirty="0" smtClean="0"/>
                        <a:t>, </a:t>
                      </a:r>
                      <a:r>
                        <a:rPr lang="ko-KR" altLang="en-US" sz="800" baseline="0" dirty="0" smtClean="0"/>
                        <a:t>고객 센터 등의 내용을 화면 하단에 표시</a:t>
                      </a:r>
                      <a:endParaRPr lang="en-US" altLang="ko-KR" sz="800" baseline="0" dirty="0" smtClean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56439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3862196" y="4832612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92B6B346-36AF-6D53-868F-5A8F04A4895E}"/>
              </a:ext>
            </a:extLst>
          </p:cNvPr>
          <p:cNvSpPr/>
          <p:nvPr/>
        </p:nvSpPr>
        <p:spPr>
          <a:xfrm>
            <a:off x="4959631" y="475462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3844641" y="2997182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2B6B346-36AF-6D53-868F-5A8F04A4895E}"/>
              </a:ext>
            </a:extLst>
          </p:cNvPr>
          <p:cNvSpPr/>
          <p:nvPr/>
        </p:nvSpPr>
        <p:spPr>
          <a:xfrm>
            <a:off x="4942076" y="291919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3844641" y="1821028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92B6B346-36AF-6D53-868F-5A8F04A4895E}"/>
              </a:ext>
            </a:extLst>
          </p:cNvPr>
          <p:cNvSpPr/>
          <p:nvPr/>
        </p:nvSpPr>
        <p:spPr>
          <a:xfrm>
            <a:off x="4942076" y="174303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2B6B346-36AF-6D53-868F-5A8F04A4895E}"/>
              </a:ext>
            </a:extLst>
          </p:cNvPr>
          <p:cNvSpPr/>
          <p:nvPr/>
        </p:nvSpPr>
        <p:spPr>
          <a:xfrm>
            <a:off x="5559991" y="138074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866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B128065-D352-884C-35A3-721812997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2" y="1599647"/>
            <a:ext cx="5234473" cy="3895991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(WEB)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센터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1:1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문의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E49106E9-3093-5AE9-F3DF-644792148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137675"/>
              </p:ext>
            </p:extLst>
          </p:nvPr>
        </p:nvGraphicFramePr>
        <p:xfrm>
          <a:off x="5758656" y="1164757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ko-KR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1:1 </a:t>
                      </a: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문의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5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1:1 </a:t>
                      </a:r>
                      <a:r>
                        <a:rPr lang="ko-KR" altLang="en-US" sz="800" dirty="0"/>
                        <a:t>문의 분류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상품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구매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결제 등</a:t>
                      </a:r>
                      <a:r>
                        <a:rPr lang="en-US" altLang="ko-KR" sz="800" dirty="0"/>
                        <a:t>) </a:t>
                      </a:r>
                      <a:r>
                        <a:rPr lang="ko-KR" altLang="en-US" sz="800" dirty="0"/>
                        <a:t>선택 가능</a:t>
                      </a:r>
                      <a:endParaRPr lang="en-US" altLang="ko-KR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35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파일 선택 버튼 클릭 시 이미지 업로드 가능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35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등록 버튼 클릭 시 </a:t>
                      </a:r>
                      <a:r>
                        <a:rPr lang="en-US" altLang="ko-KR" sz="800" dirty="0"/>
                        <a:t>1:1 </a:t>
                      </a:r>
                      <a:r>
                        <a:rPr lang="ko-KR" altLang="en-US" sz="800" dirty="0"/>
                        <a:t>문의 등록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35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비로그인 상태에서 접근 시 </a:t>
                      </a:r>
                      <a:r>
                        <a:rPr lang="en-US" altLang="ko-KR" sz="800" dirty="0"/>
                        <a:t>‘</a:t>
                      </a:r>
                      <a:r>
                        <a:rPr lang="ko-KR" altLang="en-US" sz="800" dirty="0"/>
                        <a:t>로그인이 필요한 서비스입니다</a:t>
                      </a:r>
                      <a:r>
                        <a:rPr lang="en-US" altLang="ko-KR" sz="800" dirty="0"/>
                        <a:t>!’ </a:t>
                      </a:r>
                      <a:r>
                        <a:rPr lang="ko-KR" altLang="en-US" sz="800" dirty="0"/>
                        <a:t>라는 문구 출력 후 로그인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584299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FD828F6E-4F8A-24CB-F714-73F634D26A57}"/>
              </a:ext>
            </a:extLst>
          </p:cNvPr>
          <p:cNvSpPr/>
          <p:nvPr/>
        </p:nvSpPr>
        <p:spPr>
          <a:xfrm>
            <a:off x="3962854" y="303711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F7984B-A8D1-F8F4-FB70-B9F280EE5EEC}"/>
              </a:ext>
            </a:extLst>
          </p:cNvPr>
          <p:cNvCxnSpPr>
            <a:cxnSpLocks/>
          </p:cNvCxnSpPr>
          <p:nvPr/>
        </p:nvCxnSpPr>
        <p:spPr>
          <a:xfrm>
            <a:off x="2492312" y="3194133"/>
            <a:ext cx="117936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D238E5B9-816A-78F0-2C3C-F15177BAD51A}"/>
              </a:ext>
            </a:extLst>
          </p:cNvPr>
          <p:cNvSpPr/>
          <p:nvPr/>
        </p:nvSpPr>
        <p:spPr>
          <a:xfrm>
            <a:off x="4552534" y="455178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31070F9-8EBC-6B9F-B5D0-F3E0295B824A}"/>
              </a:ext>
            </a:extLst>
          </p:cNvPr>
          <p:cNvCxnSpPr>
            <a:cxnSpLocks/>
          </p:cNvCxnSpPr>
          <p:nvPr/>
        </p:nvCxnSpPr>
        <p:spPr>
          <a:xfrm>
            <a:off x="3081992" y="4708803"/>
            <a:ext cx="117936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2ED679A4-6B6C-D18D-23ED-7778DE888116}"/>
              </a:ext>
            </a:extLst>
          </p:cNvPr>
          <p:cNvSpPr/>
          <p:nvPr/>
        </p:nvSpPr>
        <p:spPr>
          <a:xfrm>
            <a:off x="5085938" y="487039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87F785-3E7F-2AB5-7D96-3336F4E5241E}"/>
              </a:ext>
            </a:extLst>
          </p:cNvPr>
          <p:cNvCxnSpPr>
            <a:cxnSpLocks/>
          </p:cNvCxnSpPr>
          <p:nvPr/>
        </p:nvCxnSpPr>
        <p:spPr>
          <a:xfrm>
            <a:off x="3615396" y="5027411"/>
            <a:ext cx="117936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274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(WEB)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센터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 문의 내역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E33E4DC8-9105-EE3C-FAB7-D9A8F9DE0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739876"/>
              </p:ext>
            </p:extLst>
          </p:nvPr>
        </p:nvGraphicFramePr>
        <p:xfrm>
          <a:off x="5758656" y="1164757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내 문의 내역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dirty="0"/>
                        <a:t>제목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등록일 등을 화면에 출력</a:t>
                      </a:r>
                      <a:endParaRPr lang="en-US" altLang="ko-KR" sz="8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dirty="0"/>
                        <a:t>제목 클릭 시 해당 문의 내역 페이지로 이동</a:t>
                      </a:r>
                      <a:endParaRPr lang="en-US" altLang="ko-KR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페이징</a:t>
                      </a:r>
                      <a:r>
                        <a:rPr lang="ko-KR" altLang="en-US" sz="800" dirty="0"/>
                        <a:t> 기능을 통해 내 문의 내역 개수 분할 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67B9D1B-5F2A-AA38-BAD7-0ED206680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8" y="1829169"/>
            <a:ext cx="5393094" cy="2733502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66B76414-EAA9-C2B1-8CA3-DA38A884C5E8}"/>
              </a:ext>
            </a:extLst>
          </p:cNvPr>
          <p:cNvSpPr/>
          <p:nvPr/>
        </p:nvSpPr>
        <p:spPr>
          <a:xfrm>
            <a:off x="4214781" y="319204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0CBE0F-E4EF-CC55-510D-B7DC4C5E4A32}"/>
              </a:ext>
            </a:extLst>
          </p:cNvPr>
          <p:cNvCxnSpPr>
            <a:cxnSpLocks/>
          </p:cNvCxnSpPr>
          <p:nvPr/>
        </p:nvCxnSpPr>
        <p:spPr>
          <a:xfrm>
            <a:off x="2744239" y="3349066"/>
            <a:ext cx="117936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230AE4F2-736D-D04C-F927-F05255FAC40B}"/>
              </a:ext>
            </a:extLst>
          </p:cNvPr>
          <p:cNvSpPr/>
          <p:nvPr/>
        </p:nvSpPr>
        <p:spPr>
          <a:xfrm>
            <a:off x="5123905" y="391730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1B393E3-37B9-5FC2-E3C8-F116E8D20098}"/>
              </a:ext>
            </a:extLst>
          </p:cNvPr>
          <p:cNvCxnSpPr>
            <a:cxnSpLocks/>
          </p:cNvCxnSpPr>
          <p:nvPr/>
        </p:nvCxnSpPr>
        <p:spPr>
          <a:xfrm>
            <a:off x="3923600" y="4074320"/>
            <a:ext cx="90912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528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2" y="2034773"/>
            <a:ext cx="5400000" cy="2590847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(WEB)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센터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 문의 내역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E33E4DC8-9105-EE3C-FAB7-D9A8F9DE0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458349"/>
              </p:ext>
            </p:extLst>
          </p:nvPr>
        </p:nvGraphicFramePr>
        <p:xfrm>
          <a:off x="5758656" y="1164757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내 문의 내역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1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dirty="0"/>
                        <a:t>자신이 작성한 문의 내역에 대해 확인 가능</a:t>
                      </a:r>
                      <a:endParaRPr lang="en-US" altLang="ko-KR" sz="8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dirty="0"/>
                        <a:t>관리자가 등록한 답변 내용에 대해 확인 가능</a:t>
                      </a:r>
                      <a:endParaRPr lang="en-US" altLang="ko-KR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7835AC8B-436C-0B0E-7B5B-54F7143DB142}"/>
              </a:ext>
            </a:extLst>
          </p:cNvPr>
          <p:cNvSpPr/>
          <p:nvPr/>
        </p:nvSpPr>
        <p:spPr>
          <a:xfrm>
            <a:off x="3655877" y="2559201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722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(WEB) – </a:t>
            </a:r>
            <a:r>
              <a:rPr lang="ko-KR" altLang="en-US" sz="16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유기견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입양 정보 목록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126495"/>
              </p:ext>
            </p:extLst>
          </p:nvPr>
        </p:nvGraphicFramePr>
        <p:xfrm>
          <a:off x="5758656" y="1164757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유기견</a:t>
                      </a: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입양 정보 목록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  <a:endParaRPr lang="en-US" altLang="ko-KR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smtClean="0"/>
                        <a:t>공고 고유번호 순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접수일 순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공고 시작일 순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공고 종료일 순으로 </a:t>
                      </a:r>
                      <a:r>
                        <a:rPr lang="ko-KR" altLang="en-US" sz="800" dirty="0" err="1" smtClean="0"/>
                        <a:t>유기견</a:t>
                      </a:r>
                      <a:r>
                        <a:rPr lang="ko-KR" altLang="en-US" sz="800" baseline="0" dirty="0" smtClean="0"/>
                        <a:t> 목록을 정렬 가능</a:t>
                      </a:r>
                      <a:endParaRPr lang="en-US" altLang="ko-KR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  <a:endParaRPr lang="en-US" altLang="ko-KR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관할 기관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품종 검색 및 성별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중성화 여부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나이 필터 가능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  <a:endParaRPr lang="en-US" altLang="ko-KR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smtClean="0"/>
                        <a:t>품종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성별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보호소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이미지를 목록 형태로 화면에 출력</a:t>
                      </a:r>
                      <a:endParaRPr lang="ko-KR" altLang="en-US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2" y="1418728"/>
            <a:ext cx="5400000" cy="407691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835AC8B-436C-0B0E-7B5B-54F7143DB142}"/>
              </a:ext>
            </a:extLst>
          </p:cNvPr>
          <p:cNvSpPr/>
          <p:nvPr/>
        </p:nvSpPr>
        <p:spPr>
          <a:xfrm>
            <a:off x="802949" y="176367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835AC8B-436C-0B0E-7B5B-54F7143DB142}"/>
              </a:ext>
            </a:extLst>
          </p:cNvPr>
          <p:cNvSpPr/>
          <p:nvPr/>
        </p:nvSpPr>
        <p:spPr>
          <a:xfrm>
            <a:off x="5273286" y="1920691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835AC8B-436C-0B0E-7B5B-54F7143DB142}"/>
              </a:ext>
            </a:extLst>
          </p:cNvPr>
          <p:cNvSpPr/>
          <p:nvPr/>
        </p:nvSpPr>
        <p:spPr>
          <a:xfrm>
            <a:off x="4924279" y="368391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046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9F2D84D-48FD-D89D-9545-552803E2B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5" y="1263559"/>
            <a:ext cx="5280698" cy="4330881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(WEB) – </a:t>
            </a:r>
            <a:r>
              <a:rPr lang="ko-KR" altLang="en-US" sz="16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유기견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입양 정보 상세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417162"/>
              </p:ext>
            </p:extLst>
          </p:nvPr>
        </p:nvGraphicFramePr>
        <p:xfrm>
          <a:off x="5758656" y="1164757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유기견</a:t>
                      </a: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입양 정보 상세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1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유기견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정보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lvl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이미지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품종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나이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색상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성별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중성화 여부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몸무게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공고 정보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보호소 정보 등을 화면에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5EC75C4E-DE81-4E63-39D7-F866E868D38D}"/>
              </a:ext>
            </a:extLst>
          </p:cNvPr>
          <p:cNvSpPr/>
          <p:nvPr/>
        </p:nvSpPr>
        <p:spPr>
          <a:xfrm>
            <a:off x="5244181" y="355962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AA5314A-AB13-8340-1149-EAEA574AA586}"/>
              </a:ext>
            </a:extLst>
          </p:cNvPr>
          <p:cNvCxnSpPr>
            <a:cxnSpLocks/>
          </p:cNvCxnSpPr>
          <p:nvPr/>
        </p:nvCxnSpPr>
        <p:spPr>
          <a:xfrm>
            <a:off x="3950920" y="3716647"/>
            <a:ext cx="117936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812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ADC84E9-A416-1146-D0EA-C743C221C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45" y="953921"/>
            <a:ext cx="4716701" cy="5533053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(WEB)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목록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317438"/>
              </p:ext>
            </p:extLst>
          </p:nvPr>
        </p:nvGraphicFramePr>
        <p:xfrm>
          <a:off x="5758656" y="1164757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상품 목록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5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검색 기능을 통해 상품명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카테고리 등을 검색 가능</a:t>
                      </a:r>
                      <a:endParaRPr lang="en-US" altLang="ko-KR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35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카테고리 클릭 시 해당 카테고리에 맞는 상품 목록들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35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상품들을 등록일 순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낮은 가격 순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높은 가격 순으로 정렬 가능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35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err="1"/>
                        <a:t>페이징</a:t>
                      </a:r>
                      <a:r>
                        <a:rPr lang="ko-KR" altLang="en-US" sz="800" dirty="0"/>
                        <a:t> 기능을 통해 상품 출력 개수 분할 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584299"/>
                  </a:ext>
                </a:extLst>
              </a:tr>
            </a:tbl>
          </a:graphicData>
        </a:graphic>
      </p:graphicFrame>
      <p:sp>
        <p:nvSpPr>
          <p:cNvPr id="15" name="타원 14"/>
          <p:cNvSpPr/>
          <p:nvPr/>
        </p:nvSpPr>
        <p:spPr>
          <a:xfrm>
            <a:off x="2742322" y="199424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62263" y="199424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442D09C-445F-9921-60E3-A7E41E0AD4EA}"/>
              </a:ext>
            </a:extLst>
          </p:cNvPr>
          <p:cNvSpPr/>
          <p:nvPr/>
        </p:nvSpPr>
        <p:spPr>
          <a:xfrm>
            <a:off x="3412293" y="602768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EB50D61-6BB4-A05F-8ED2-F8AE183C584C}"/>
              </a:ext>
            </a:extLst>
          </p:cNvPr>
          <p:cNvSpPr/>
          <p:nvPr/>
        </p:nvSpPr>
        <p:spPr>
          <a:xfrm>
            <a:off x="462263" y="241248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420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2F3F758-DFBD-8FFC-F2B0-23B2E4CB0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41" y="1702840"/>
            <a:ext cx="2562225" cy="3314700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(WEB)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목록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676496"/>
              </p:ext>
            </p:extLst>
          </p:nvPr>
        </p:nvGraphicFramePr>
        <p:xfrm>
          <a:off x="5758656" y="1164757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상품 목록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보기 버튼을 클릭 시 상품 상세 페이지로 이동</a:t>
                      </a:r>
                      <a:endParaRPr lang="en-US" altLang="ko-KR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상품 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상품을 찜 테이블에 저장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이미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찜한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상품이면 찜 테이블에서 삭제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비로그인 상태일 시 로그인 페이지로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장바구니 버튼 클릭 시 쿠키를 통해 상품을 장바구니에 저장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타원 14"/>
          <p:cNvSpPr/>
          <p:nvPr/>
        </p:nvSpPr>
        <p:spPr>
          <a:xfrm>
            <a:off x="679195" y="205089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79195" y="170284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412293" y="383188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880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(WEB)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456637"/>
              </p:ext>
            </p:extLst>
          </p:nvPr>
        </p:nvGraphicFramePr>
        <p:xfrm>
          <a:off x="5758656" y="1164757"/>
          <a:ext cx="3514208" cy="4515165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상품 상세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보기 버튼을 클릭 시 상품 상세 페이지로 이동</a:t>
                      </a:r>
                      <a:endParaRPr lang="en-US" altLang="ko-KR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단품 구매 진행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비로그인 상태일 시 로그인 페이지로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장바구니 버튼 클릭 시 쿠키를 통해 상품을 장바구니에 저장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상품 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상품을 찜 테이블에 저장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이미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찜한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상품이면 찜 테이블에서 삭제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비로그인 상태일 시 로그인 페이지로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245985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5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상품 설명과 상품 리뷰를 클릭할 시 각각 상품 설명과 상품 리뷰를 보여주도록 이벤트 등록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23496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40E7354-ED45-BB4E-4E01-6362468BC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2" y="1268963"/>
            <a:ext cx="5417778" cy="460932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F9508F6-4454-785F-84C3-6B469EB3E7C3}"/>
              </a:ext>
            </a:extLst>
          </p:cNvPr>
          <p:cNvSpPr/>
          <p:nvPr/>
        </p:nvSpPr>
        <p:spPr>
          <a:xfrm>
            <a:off x="4782127" y="174015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7CF1938-E84E-4EBA-10A7-4FB42C6EF12D}"/>
              </a:ext>
            </a:extLst>
          </p:cNvPr>
          <p:cNvCxnSpPr>
            <a:cxnSpLocks/>
          </p:cNvCxnSpPr>
          <p:nvPr/>
        </p:nvCxnSpPr>
        <p:spPr>
          <a:xfrm>
            <a:off x="3512381" y="1897177"/>
            <a:ext cx="117936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C3459D7C-2150-983B-9AC5-21DBD31EF22F}"/>
              </a:ext>
            </a:extLst>
          </p:cNvPr>
          <p:cNvSpPr/>
          <p:nvPr/>
        </p:nvSpPr>
        <p:spPr>
          <a:xfrm>
            <a:off x="4782127" y="2834951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E7DF72F-A600-5FB2-A34A-9527BB73D788}"/>
              </a:ext>
            </a:extLst>
          </p:cNvPr>
          <p:cNvCxnSpPr>
            <a:cxnSpLocks/>
          </p:cNvCxnSpPr>
          <p:nvPr/>
        </p:nvCxnSpPr>
        <p:spPr>
          <a:xfrm>
            <a:off x="3512381" y="2991969"/>
            <a:ext cx="117936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B1EA74AF-7FF2-A57F-CFB8-C1F9E0B966F3}"/>
              </a:ext>
            </a:extLst>
          </p:cNvPr>
          <p:cNvSpPr/>
          <p:nvPr/>
        </p:nvSpPr>
        <p:spPr>
          <a:xfrm>
            <a:off x="2685850" y="32719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BA10F0F-7EC8-CB52-81F6-100EF8E9F085}"/>
              </a:ext>
            </a:extLst>
          </p:cNvPr>
          <p:cNvCxnSpPr>
            <a:cxnSpLocks/>
          </p:cNvCxnSpPr>
          <p:nvPr/>
        </p:nvCxnSpPr>
        <p:spPr>
          <a:xfrm>
            <a:off x="1416104" y="3429000"/>
            <a:ext cx="117936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3">
            <a:extLst>
              <a:ext uri="{FF2B5EF4-FFF2-40B4-BE49-F238E27FC236}">
                <a16:creationId xmlns:a16="http://schemas.microsoft.com/office/drawing/2014/main" id="{F2A96FC7-6333-8695-3637-91EC0F7A8506}"/>
              </a:ext>
            </a:extLst>
          </p:cNvPr>
          <p:cNvCxnSpPr>
            <a:cxnSpLocks/>
          </p:cNvCxnSpPr>
          <p:nvPr/>
        </p:nvCxnSpPr>
        <p:spPr>
          <a:xfrm flipV="1">
            <a:off x="2595465" y="2280902"/>
            <a:ext cx="2096277" cy="571831"/>
          </a:xfrm>
          <a:prstGeom prst="bentConnector3">
            <a:avLst>
              <a:gd name="adj1" fmla="val 14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3">
            <a:extLst>
              <a:ext uri="{FF2B5EF4-FFF2-40B4-BE49-F238E27FC236}">
                <a16:creationId xmlns:a16="http://schemas.microsoft.com/office/drawing/2014/main" id="{86CF0A0C-2E44-5921-971A-96F88A036436}"/>
              </a:ext>
            </a:extLst>
          </p:cNvPr>
          <p:cNvCxnSpPr>
            <a:cxnSpLocks/>
          </p:cNvCxnSpPr>
          <p:nvPr/>
        </p:nvCxnSpPr>
        <p:spPr>
          <a:xfrm flipV="1">
            <a:off x="2923921" y="2525391"/>
            <a:ext cx="1767821" cy="342115"/>
          </a:xfrm>
          <a:prstGeom prst="bentConnector3">
            <a:avLst>
              <a:gd name="adj1" fmla="val -14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40D27044-72AE-F039-6316-E6A7D9144B9E}"/>
              </a:ext>
            </a:extLst>
          </p:cNvPr>
          <p:cNvSpPr/>
          <p:nvPr/>
        </p:nvSpPr>
        <p:spPr>
          <a:xfrm>
            <a:off x="4782127" y="212388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C1C049C-09B7-3FAE-E351-D201FA075AE1}"/>
              </a:ext>
            </a:extLst>
          </p:cNvPr>
          <p:cNvSpPr/>
          <p:nvPr/>
        </p:nvSpPr>
        <p:spPr>
          <a:xfrm>
            <a:off x="4780573" y="245201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20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662">
            <a:extLst>
              <a:ext uri="{FF2B5EF4-FFF2-40B4-BE49-F238E27FC236}">
                <a16:creationId xmlns:a16="http://schemas.microsoft.com/office/drawing/2014/main" id="{6A12F67F-BBB6-15CC-C02A-0977B1B42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55658"/>
              </p:ext>
            </p:extLst>
          </p:nvPr>
        </p:nvGraphicFramePr>
        <p:xfrm>
          <a:off x="5758656" y="1164757"/>
          <a:ext cx="3514208" cy="4330880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장바구니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8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dirty="0"/>
                        <a:t>장바구니 내 수량 조절 가능</a:t>
                      </a:r>
                      <a:endParaRPr lang="en-US" altLang="ko-KR" sz="8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dirty="0"/>
                        <a:t>수량 조절 시 총 금액 자동 변경</a:t>
                      </a:r>
                      <a:endParaRPr lang="en-US" altLang="ko-KR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8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장바구니 삭제 가능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삭제 시 총 금액 자동 변경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8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주문 전 요청 사항 작성 가능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8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결제 수단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인증 결제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카카오페이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네이버페이</a:t>
                      </a:r>
                      <a:r>
                        <a:rPr lang="en-US" altLang="ko-KR" sz="800" dirty="0"/>
                        <a:t>) </a:t>
                      </a:r>
                      <a:r>
                        <a:rPr lang="ko-KR" altLang="en-US" sz="800" dirty="0"/>
                        <a:t>선택 가능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584299"/>
                  </a:ext>
                </a:extLst>
              </a:tr>
              <a:tr h="4508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5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주문 버튼 클릭 시 결제 창 호출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84678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F0B4B46C-3761-813E-8D56-919C77D4D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48" y="1005428"/>
            <a:ext cx="4996384" cy="4847144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(WEB)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91390" y="402600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4967591" y="269173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2ED8879-8702-819F-CB9F-50DB859B024D}"/>
              </a:ext>
            </a:extLst>
          </p:cNvPr>
          <p:cNvSpPr/>
          <p:nvPr/>
        </p:nvSpPr>
        <p:spPr>
          <a:xfrm>
            <a:off x="4440339" y="269173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F8F8AEE-5603-0006-8922-8649C3C37423}"/>
              </a:ext>
            </a:extLst>
          </p:cNvPr>
          <p:cNvSpPr/>
          <p:nvPr/>
        </p:nvSpPr>
        <p:spPr>
          <a:xfrm>
            <a:off x="291390" y="442100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4CDBD86-6B5A-8926-425D-5EAEEE7D4897}"/>
              </a:ext>
            </a:extLst>
          </p:cNvPr>
          <p:cNvSpPr/>
          <p:nvPr/>
        </p:nvSpPr>
        <p:spPr>
          <a:xfrm>
            <a:off x="5194470" y="5270091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865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(WEB)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623862"/>
              </p:ext>
            </p:extLst>
          </p:nvPr>
        </p:nvGraphicFramePr>
        <p:xfrm>
          <a:off x="5758656" y="1164757"/>
          <a:ext cx="3514208" cy="3042396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구매 화면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56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주문 및 결제 완료 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에 해당 정보들 저장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CCFFB7E9-AFA1-55BE-7A3B-9C361CB4B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180" y="2220687"/>
            <a:ext cx="2160000" cy="32272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7A85A-34D7-BA3C-74FC-7BF348983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30" y="1164757"/>
            <a:ext cx="2160000" cy="23761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F476F9-3BA9-CB20-3D14-3AD58960A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30" y="3672516"/>
            <a:ext cx="2160000" cy="264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3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7C7747EB-19DD-0DE9-E68E-12D1CD191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7" y="1514724"/>
            <a:ext cx="5622408" cy="3940111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(WEB) -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4" name="꺾인 연결선 13"/>
          <p:cNvCxnSpPr>
            <a:cxnSpLocks/>
          </p:cNvCxnSpPr>
          <p:nvPr/>
        </p:nvCxnSpPr>
        <p:spPr>
          <a:xfrm flipV="1">
            <a:off x="2015412" y="2060639"/>
            <a:ext cx="2386435" cy="1990208"/>
          </a:xfrm>
          <a:prstGeom prst="bentConnector3">
            <a:avLst>
              <a:gd name="adj1" fmla="val -4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164024"/>
              </p:ext>
            </p:extLst>
          </p:nvPr>
        </p:nvGraphicFramePr>
        <p:xfrm>
          <a:off x="6197195" y="1319340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로그인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5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아이디 저장하기 체크 시 쿠키에 아이디 저장</a:t>
                      </a:r>
                      <a:endParaRPr lang="en-US" altLang="ko-KR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35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아이디 찾기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 비밀번호 찾기 클릭 시 페이지 이동</a:t>
                      </a:r>
                      <a:endParaRPr lang="en-US" altLang="ko-KR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35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로그인 버튼 클릭 시 로그인 시도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35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회원 가입 버튼 클릭 시 가입 약관 동의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564398"/>
                  </a:ext>
                </a:extLst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4410284" y="1903621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418721" y="266275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401847" y="438673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3304412" y="4841756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92B6B346-36AF-6D53-868F-5A8F04A4895E}"/>
              </a:ext>
            </a:extLst>
          </p:cNvPr>
          <p:cNvSpPr/>
          <p:nvPr/>
        </p:nvSpPr>
        <p:spPr>
          <a:xfrm>
            <a:off x="4401847" y="47637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4F8A8E4-B9E3-B3BB-A94A-CF0F0DC77FBB}"/>
              </a:ext>
            </a:extLst>
          </p:cNvPr>
          <p:cNvCxnSpPr>
            <a:cxnSpLocks/>
          </p:cNvCxnSpPr>
          <p:nvPr/>
        </p:nvCxnSpPr>
        <p:spPr>
          <a:xfrm>
            <a:off x="3304412" y="4548471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13">
            <a:extLst>
              <a:ext uri="{FF2B5EF4-FFF2-40B4-BE49-F238E27FC236}">
                <a16:creationId xmlns:a16="http://schemas.microsoft.com/office/drawing/2014/main" id="{4987185A-FDAA-5483-1CCB-46ED03957098}"/>
              </a:ext>
            </a:extLst>
          </p:cNvPr>
          <p:cNvCxnSpPr>
            <a:cxnSpLocks/>
          </p:cNvCxnSpPr>
          <p:nvPr/>
        </p:nvCxnSpPr>
        <p:spPr>
          <a:xfrm flipV="1">
            <a:off x="2939143" y="2819771"/>
            <a:ext cx="1471141" cy="1283941"/>
          </a:xfrm>
          <a:prstGeom prst="bentConnector3">
            <a:avLst>
              <a:gd name="adj1" fmla="val -10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925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5257C7AB-0F31-0A7A-446B-E86EE7197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72" y="997497"/>
            <a:ext cx="2674127" cy="5337987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AutoShape 4" descr="HTML5 로고"/>
          <p:cNvSpPr>
            <a:spLocks noChangeAspect="1" noChangeArrowheads="1"/>
          </p:cNvSpPr>
          <p:nvPr/>
        </p:nvSpPr>
        <p:spPr bwMode="auto">
          <a:xfrm>
            <a:off x="-1075179" y="69269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50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307302"/>
              </p:ext>
            </p:extLst>
          </p:nvPr>
        </p:nvGraphicFramePr>
        <p:xfrm>
          <a:off x="5758656" y="1164756"/>
          <a:ext cx="3514208" cy="4774224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32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8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메인 화면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32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32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12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상품 검색 영역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lvl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회사 로고 노출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lvl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상품 검색 기능 적용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12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상품 및 분양 정보 노출 영역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판매 중인 상품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현재 보호 중인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유기견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목록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12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상품 더 보기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해당 카테고리에 맞는 상품 목록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12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하단 탭 영역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각 메뉴 클릭 시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프래그먼트를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통한 화면 전환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9967826"/>
                  </a:ext>
                </a:extLst>
              </a:tr>
            </a:tbl>
          </a:graphicData>
        </a:graphic>
      </p:graphicFrame>
      <p:sp>
        <p:nvSpPr>
          <p:cNvPr id="4" name="타원 3"/>
          <p:cNvSpPr/>
          <p:nvPr/>
        </p:nvSpPr>
        <p:spPr>
          <a:xfrm>
            <a:off x="4372556" y="178478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4372556" y="281379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4372556" y="570901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67" name="직선 화살표 연결선 66"/>
          <p:cNvCxnSpPr/>
          <p:nvPr/>
        </p:nvCxnSpPr>
        <p:spPr>
          <a:xfrm>
            <a:off x="2847354" y="2970813"/>
            <a:ext cx="12376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3059790" y="1941806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3059790" y="5866035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B1BD92A9-FBED-7FFC-D934-5409B68F9F80}"/>
              </a:ext>
            </a:extLst>
          </p:cNvPr>
          <p:cNvSpPr/>
          <p:nvPr/>
        </p:nvSpPr>
        <p:spPr>
          <a:xfrm>
            <a:off x="4372556" y="410438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4DC12F2-22BB-5FD0-129D-4C6AAC615635}"/>
              </a:ext>
            </a:extLst>
          </p:cNvPr>
          <p:cNvCxnSpPr>
            <a:cxnSpLocks/>
          </p:cNvCxnSpPr>
          <p:nvPr/>
        </p:nvCxnSpPr>
        <p:spPr>
          <a:xfrm>
            <a:off x="3805999" y="4261406"/>
            <a:ext cx="27902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834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9B40CD99-648C-AD6D-B3BE-5263929A0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12" y="1164757"/>
            <a:ext cx="2674127" cy="5365101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(APP) -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AutoShape 4" descr="HTML5 로고"/>
          <p:cNvSpPr>
            <a:spLocks noChangeAspect="1" noChangeArrowheads="1"/>
          </p:cNvSpPr>
          <p:nvPr/>
        </p:nvSpPr>
        <p:spPr bwMode="auto">
          <a:xfrm>
            <a:off x="-1075179" y="69269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50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452877"/>
              </p:ext>
            </p:extLst>
          </p:nvPr>
        </p:nvGraphicFramePr>
        <p:xfrm>
          <a:off x="5758656" y="1164757"/>
          <a:ext cx="3514208" cy="4184733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로그인 화면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26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아이디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아이디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 화면으로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26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로그인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입력한 아이디와 비밀번호를 확인하여 로그인 시도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26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회원 가입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약관 동의 페이지로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타원 5"/>
          <p:cNvSpPr/>
          <p:nvPr/>
        </p:nvSpPr>
        <p:spPr>
          <a:xfrm>
            <a:off x="4622857" y="525897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258314" y="5415997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4622857" y="454089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3258314" y="4697916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4622857" y="489616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258314" y="5079812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143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편지, 문서, 스크린샷이(가) 표시된 사진&#10;&#10;자동 생성된 설명">
            <a:extLst>
              <a:ext uri="{FF2B5EF4-FFF2-40B4-BE49-F238E27FC236}">
                <a16:creationId xmlns:a16="http://schemas.microsoft.com/office/drawing/2014/main" id="{2A3E92E8-48C8-DF35-324C-CB7BC9B932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168" y="1194976"/>
            <a:ext cx="2174189" cy="4468047"/>
          </a:xfrm>
          <a:prstGeom prst="rect">
            <a:avLst/>
          </a:prstGeom>
        </p:spPr>
      </p:pic>
      <p:pic>
        <p:nvPicPr>
          <p:cNvPr id="4" name="그림 3" descr="텍스트, 스크린샷, 폰트, 편지이(가) 표시된 사진&#10;&#10;자동 생성된 설명">
            <a:extLst>
              <a:ext uri="{FF2B5EF4-FFF2-40B4-BE49-F238E27FC236}">
                <a16:creationId xmlns:a16="http://schemas.microsoft.com/office/drawing/2014/main" id="{48AC44D8-03B3-DE3B-3BC9-2EA2F87126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79" y="1194976"/>
            <a:ext cx="2174189" cy="4468047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가입 약관 동의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AutoShape 4" descr="HTML5 로고"/>
          <p:cNvSpPr>
            <a:spLocks noChangeAspect="1" noChangeArrowheads="1"/>
          </p:cNvSpPr>
          <p:nvPr/>
        </p:nvSpPr>
        <p:spPr bwMode="auto">
          <a:xfrm>
            <a:off x="-1075179" y="69269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50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619739"/>
              </p:ext>
            </p:extLst>
          </p:nvPr>
        </p:nvGraphicFramePr>
        <p:xfrm>
          <a:off x="5758656" y="1164757"/>
          <a:ext cx="3514208" cy="4184733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가입 약관 동의 화면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26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필수 약관 동의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체크하지 않으면 회원 가입 페이지로 이동하지 못 하게 이벤트 등록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26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선택 약관 동의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체크하지 않아도 회원 가입 페이지로 이동 가능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26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다음 페이지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회원 가입 페이지로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타원 5"/>
          <p:cNvSpPr/>
          <p:nvPr/>
        </p:nvSpPr>
        <p:spPr>
          <a:xfrm>
            <a:off x="5261467" y="4988391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170430" y="5145409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78048" y="2152261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/>
          <p:cNvCxnSpPr>
            <a:cxnSpLocks/>
          </p:cNvCxnSpPr>
          <p:nvPr/>
        </p:nvCxnSpPr>
        <p:spPr>
          <a:xfrm flipH="1">
            <a:off x="559837" y="2309279"/>
            <a:ext cx="2425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5258133" y="446559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170430" y="4622612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642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1D72F87-FBC6-9776-1901-68512C900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10" y="997497"/>
            <a:ext cx="2674127" cy="5378204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AutoShape 4" descr="HTML5 로고"/>
          <p:cNvSpPr>
            <a:spLocks noChangeAspect="1" noChangeArrowheads="1"/>
          </p:cNvSpPr>
          <p:nvPr/>
        </p:nvSpPr>
        <p:spPr bwMode="auto">
          <a:xfrm>
            <a:off x="-1075179" y="69269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50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336779"/>
              </p:ext>
            </p:extLst>
          </p:nvPr>
        </p:nvGraphicFramePr>
        <p:xfrm>
          <a:off x="5758656" y="1164757"/>
          <a:ext cx="3514208" cy="4289732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876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0056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회원 가입 화면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76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7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1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중복 확인 버튼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lvl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현재 가입한 회원 목록 중에 입력한 아이디 값이 있는지 확인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11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우편 번호 검색 버튼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lvl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다음 우편 번호 검색 창을 띄우고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우편 번호 선택 시 우편 번호와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도로명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주소에 자동으로 값이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채워짐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11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가입 버튼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입력한 값들을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에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insert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461910"/>
                  </a:ext>
                </a:extLst>
              </a:tr>
            </a:tbl>
          </a:graphicData>
        </a:graphic>
      </p:graphicFrame>
      <p:sp>
        <p:nvSpPr>
          <p:cNvPr id="6" name="타원 5"/>
          <p:cNvSpPr/>
          <p:nvPr/>
        </p:nvSpPr>
        <p:spPr>
          <a:xfrm>
            <a:off x="4331855" y="215453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201960" y="2311557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4331855" y="383126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254927" y="4020392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16C81CD5-1BF9-C3BA-3FAC-6A71AA5DAC2D}"/>
              </a:ext>
            </a:extLst>
          </p:cNvPr>
          <p:cNvSpPr/>
          <p:nvPr/>
        </p:nvSpPr>
        <p:spPr>
          <a:xfrm>
            <a:off x="4331855" y="542406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9BBFC9E-9AA2-7FA3-B8C2-169146A73A12}"/>
              </a:ext>
            </a:extLst>
          </p:cNvPr>
          <p:cNvCxnSpPr>
            <a:cxnSpLocks/>
          </p:cNvCxnSpPr>
          <p:nvPr/>
        </p:nvCxnSpPr>
        <p:spPr>
          <a:xfrm>
            <a:off x="2761861" y="5581080"/>
            <a:ext cx="146533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377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518FD17B-70A0-491F-E81A-A753A5EFF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15" y="1164757"/>
            <a:ext cx="2674127" cy="5004572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아이디 찾기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AutoShape 4" descr="HTML5 로고"/>
          <p:cNvSpPr>
            <a:spLocks noChangeAspect="1" noChangeArrowheads="1"/>
          </p:cNvSpPr>
          <p:nvPr/>
        </p:nvSpPr>
        <p:spPr bwMode="auto">
          <a:xfrm>
            <a:off x="-1075179" y="69269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50" name="Group 662"/>
          <p:cNvGraphicFramePr>
            <a:graphicFrameLocks noGrp="1"/>
          </p:cNvGraphicFramePr>
          <p:nvPr/>
        </p:nvGraphicFramePr>
        <p:xfrm>
          <a:off x="5758656" y="1164757"/>
          <a:ext cx="3514208" cy="277942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아이디 찾기 화면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26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아이디 찾기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입력한 이름과 이메일에 맞는 아이디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타원 11"/>
          <p:cNvSpPr/>
          <p:nvPr/>
        </p:nvSpPr>
        <p:spPr>
          <a:xfrm>
            <a:off x="4580249" y="404637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3258314" y="4203393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3063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5AD9FD46-9DE0-1EBA-07DF-0DE6F4AE7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6" y="997497"/>
            <a:ext cx="2674127" cy="5225705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아이디 찾기 결과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AutoShape 4" descr="HTML5 로고"/>
          <p:cNvSpPr>
            <a:spLocks noChangeAspect="1" noChangeArrowheads="1"/>
          </p:cNvSpPr>
          <p:nvPr/>
        </p:nvSpPr>
        <p:spPr bwMode="auto">
          <a:xfrm>
            <a:off x="-1075179" y="69269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50" name="Group 662"/>
          <p:cNvGraphicFramePr>
            <a:graphicFrameLocks noGrp="1"/>
          </p:cNvGraphicFramePr>
          <p:nvPr/>
        </p:nvGraphicFramePr>
        <p:xfrm>
          <a:off x="5758656" y="1164757"/>
          <a:ext cx="3514208" cy="4184733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아이디 찾기 결과 화면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26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아이디 찾기 결과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입력한 이름과 이메일에 맞는 아이디를 앞에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4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자리를 제외하고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마스킹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처리하여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26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비밀번호 찾기 페이지로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26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로그인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로그인 페이지로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타원 5"/>
          <p:cNvSpPr/>
          <p:nvPr/>
        </p:nvSpPr>
        <p:spPr>
          <a:xfrm>
            <a:off x="4020340" y="3962701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020340" y="2661801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794645" y="2766479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4020340" y="34290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866428" y="4137420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32857A7-FFEC-B855-FBDA-A105F779D83B}"/>
              </a:ext>
            </a:extLst>
          </p:cNvPr>
          <p:cNvCxnSpPr/>
          <p:nvPr/>
        </p:nvCxnSpPr>
        <p:spPr>
          <a:xfrm flipV="1">
            <a:off x="1371600" y="3586018"/>
            <a:ext cx="2520064" cy="444806"/>
          </a:xfrm>
          <a:prstGeom prst="bentConnector3">
            <a:avLst>
              <a:gd name="adj1" fmla="val 1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821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20A287C-A62D-6D0E-5A2E-3CB38EA99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6" y="946226"/>
            <a:ext cx="2674127" cy="5415998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찾기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AutoShape 4" descr="HTML5 로고"/>
          <p:cNvSpPr>
            <a:spLocks noChangeAspect="1" noChangeArrowheads="1"/>
          </p:cNvSpPr>
          <p:nvPr/>
        </p:nvSpPr>
        <p:spPr bwMode="auto">
          <a:xfrm>
            <a:off x="-1075179" y="69269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611254" y="424231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3090363" y="4399336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Group 662">
            <a:extLst>
              <a:ext uri="{FF2B5EF4-FFF2-40B4-BE49-F238E27FC236}">
                <a16:creationId xmlns:a16="http://schemas.microsoft.com/office/drawing/2014/main" id="{98B99917-2362-5D55-BC86-97DFCE9BD10D}"/>
              </a:ext>
            </a:extLst>
          </p:cNvPr>
          <p:cNvGraphicFramePr>
            <a:graphicFrameLocks noGrp="1"/>
          </p:cNvGraphicFramePr>
          <p:nvPr/>
        </p:nvGraphicFramePr>
        <p:xfrm>
          <a:off x="5758656" y="1164757"/>
          <a:ext cx="3514208" cy="277942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 찾기 화면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26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입력한 아이디와 이름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이메일이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상에 있으면 비밀번호 변경 페이지로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9569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14210B5-467B-592F-13C9-5F8533CB9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86" y="845096"/>
            <a:ext cx="2674127" cy="5415998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변경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AutoShape 4" descr="HTML5 로고"/>
          <p:cNvSpPr>
            <a:spLocks noChangeAspect="1" noChangeArrowheads="1"/>
          </p:cNvSpPr>
          <p:nvPr/>
        </p:nvSpPr>
        <p:spPr bwMode="auto">
          <a:xfrm>
            <a:off x="-1075179" y="69269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608320" y="438828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3119719" y="4508194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Group 662">
            <a:extLst>
              <a:ext uri="{FF2B5EF4-FFF2-40B4-BE49-F238E27FC236}">
                <a16:creationId xmlns:a16="http://schemas.microsoft.com/office/drawing/2014/main" id="{960F2F75-33A5-96AB-0707-7F83477A61C0}"/>
              </a:ext>
            </a:extLst>
          </p:cNvPr>
          <p:cNvGraphicFramePr>
            <a:graphicFrameLocks noGrp="1"/>
          </p:cNvGraphicFramePr>
          <p:nvPr/>
        </p:nvGraphicFramePr>
        <p:xfrm>
          <a:off x="5758656" y="1164757"/>
          <a:ext cx="3514208" cy="277942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 변경 화면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26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변경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입력한 아이디와 이름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이메일에 해당하는 비밀번호를 새로 입력한 비밀번호로 변경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670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978618D-A5A0-1360-9A55-894D4FDC2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97" y="1129004"/>
            <a:ext cx="2674127" cy="4961696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 페이지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AutoShape 4" descr="HTML5 로고"/>
          <p:cNvSpPr>
            <a:spLocks noChangeAspect="1" noChangeArrowheads="1"/>
          </p:cNvSpPr>
          <p:nvPr/>
        </p:nvSpPr>
        <p:spPr bwMode="auto">
          <a:xfrm>
            <a:off x="-1075179" y="69269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6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953507"/>
              </p:ext>
            </p:extLst>
          </p:nvPr>
        </p:nvGraphicFramePr>
        <p:xfrm>
          <a:off x="5619545" y="1044150"/>
          <a:ext cx="3514208" cy="4980357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98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779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 페이지 화면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120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12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8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이름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정보 표시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8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 목록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구매한 상품 목록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lvl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비로그인 상태일 시 로그인 페이지로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8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찜한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상품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찜한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상품 목록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lvl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비로그인 상태일 시 로그인 페이지로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469858"/>
                  </a:ext>
                </a:extLst>
              </a:tr>
              <a:tr h="4118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리뷰 목록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작성한 리뷰 목록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lvl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비로그인 상태일 시 로그인 페이지로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298225"/>
                  </a:ext>
                </a:extLst>
              </a:tr>
              <a:tr h="4118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5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로그아웃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로그아웃 시도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990893"/>
                  </a:ext>
                </a:extLst>
              </a:tr>
            </a:tbl>
          </a:graphicData>
        </a:graphic>
      </p:graphicFrame>
      <p:sp>
        <p:nvSpPr>
          <p:cNvPr id="7" name="타원 6"/>
          <p:cNvSpPr/>
          <p:nvPr/>
        </p:nvSpPr>
        <p:spPr>
          <a:xfrm>
            <a:off x="4197891" y="194887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791806" y="2105892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4197891" y="360985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791806" y="3735544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6941496B-B198-EE5E-506A-1CC1E2A60432}"/>
              </a:ext>
            </a:extLst>
          </p:cNvPr>
          <p:cNvSpPr/>
          <p:nvPr/>
        </p:nvSpPr>
        <p:spPr>
          <a:xfrm>
            <a:off x="4197891" y="246532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26D1643-D92F-E350-6F55-E8E20B074C0F}"/>
              </a:ext>
            </a:extLst>
          </p:cNvPr>
          <p:cNvCxnSpPr/>
          <p:nvPr/>
        </p:nvCxnSpPr>
        <p:spPr>
          <a:xfrm>
            <a:off x="2791806" y="2622345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F4441959-5C9B-464C-8FE5-95C9510D2880}"/>
              </a:ext>
            </a:extLst>
          </p:cNvPr>
          <p:cNvSpPr/>
          <p:nvPr/>
        </p:nvSpPr>
        <p:spPr>
          <a:xfrm>
            <a:off x="4197891" y="2880571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7EC848D-2712-5E96-BF6F-6E2155770D3A}"/>
              </a:ext>
            </a:extLst>
          </p:cNvPr>
          <p:cNvCxnSpPr/>
          <p:nvPr/>
        </p:nvCxnSpPr>
        <p:spPr>
          <a:xfrm>
            <a:off x="2791806" y="3037589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12BA90BB-D991-EA47-59F1-3464582C4CE1}"/>
              </a:ext>
            </a:extLst>
          </p:cNvPr>
          <p:cNvSpPr/>
          <p:nvPr/>
        </p:nvSpPr>
        <p:spPr>
          <a:xfrm>
            <a:off x="4197891" y="323718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ABA688B-9148-B22F-81D5-718758EC0E1E}"/>
              </a:ext>
            </a:extLst>
          </p:cNvPr>
          <p:cNvCxnSpPr/>
          <p:nvPr/>
        </p:nvCxnSpPr>
        <p:spPr>
          <a:xfrm>
            <a:off x="2791806" y="3394198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5870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ED26EBA-229D-10DE-D32C-27BA76E9C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21" y="968326"/>
            <a:ext cx="2674127" cy="5283647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 목록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AutoShape 4" descr="HTML5 로고"/>
          <p:cNvSpPr>
            <a:spLocks noChangeAspect="1" noChangeArrowheads="1"/>
          </p:cNvSpPr>
          <p:nvPr/>
        </p:nvSpPr>
        <p:spPr bwMode="auto">
          <a:xfrm>
            <a:off x="-1075179" y="69269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197891" y="219351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969087" y="2350534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Group 662">
            <a:extLst>
              <a:ext uri="{FF2B5EF4-FFF2-40B4-BE49-F238E27FC236}">
                <a16:creationId xmlns:a16="http://schemas.microsoft.com/office/drawing/2014/main" id="{5EB8814D-43CD-FFAD-7447-8DDD07DD6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435259"/>
              </p:ext>
            </p:extLst>
          </p:nvPr>
        </p:nvGraphicFramePr>
        <p:xfrm>
          <a:off x="5758656" y="1164757"/>
          <a:ext cx="3514208" cy="277942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구매 목록 화면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26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 목록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구매한 상품 날짜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배송 여부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 정보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총 가격 등을 화면에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구매 상세 페이지로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7550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E2EC73-C982-3EE7-102B-2AEE33AAC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78" y="1083498"/>
            <a:ext cx="5862149" cy="4903003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(WEB)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가입 약관 동의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6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234214"/>
              </p:ext>
            </p:extLst>
          </p:nvPr>
        </p:nvGraphicFramePr>
        <p:xfrm>
          <a:off x="6324672" y="1752167"/>
          <a:ext cx="3104941" cy="2828137"/>
        </p:xfrm>
        <a:graphic>
          <a:graphicData uri="http://schemas.openxmlformats.org/drawingml/2006/table">
            <a:tbl>
              <a:tblPr/>
              <a:tblGrid>
                <a:gridCol w="316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8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가입 약관 동의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다음 버튼 클릭 시 필수 약관이 모두 체크되었는지 확인하고 회원 가입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4500466" y="576901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818051E-8348-D01F-9289-135CA36D9842}"/>
              </a:ext>
            </a:extLst>
          </p:cNvPr>
          <p:cNvCxnSpPr>
            <a:cxnSpLocks/>
          </p:cNvCxnSpPr>
          <p:nvPr/>
        </p:nvCxnSpPr>
        <p:spPr>
          <a:xfrm>
            <a:off x="3496873" y="5876528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247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83377D1-4F02-9423-5FB9-98852776D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97" y="1089412"/>
            <a:ext cx="2674127" cy="5117297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 상세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AutoShape 4" descr="HTML5 로고"/>
          <p:cNvSpPr>
            <a:spLocks noChangeAspect="1" noChangeArrowheads="1"/>
          </p:cNvSpPr>
          <p:nvPr/>
        </p:nvSpPr>
        <p:spPr bwMode="auto">
          <a:xfrm>
            <a:off x="-1075179" y="69269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6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068595"/>
              </p:ext>
            </p:extLst>
          </p:nvPr>
        </p:nvGraphicFramePr>
        <p:xfrm>
          <a:off x="5619545" y="1044150"/>
          <a:ext cx="3514208" cy="4568499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98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779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구매 상세 화면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120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12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7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 상세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lvl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구매한 상품 이미지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상품명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 개수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가격 등을 화면에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lvl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상품 상세 페이지로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37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리뷰 쓰기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리뷰 작성 페이지로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469858"/>
                  </a:ext>
                </a:extLst>
              </a:tr>
            </a:tbl>
          </a:graphicData>
        </a:graphic>
      </p:graphicFrame>
      <p:sp>
        <p:nvSpPr>
          <p:cNvPr id="7" name="타원 6"/>
          <p:cNvSpPr/>
          <p:nvPr/>
        </p:nvSpPr>
        <p:spPr>
          <a:xfrm>
            <a:off x="4396099" y="212197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172655" y="2262910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6941496B-B198-EE5E-506A-1CC1E2A60432}"/>
              </a:ext>
            </a:extLst>
          </p:cNvPr>
          <p:cNvSpPr/>
          <p:nvPr/>
        </p:nvSpPr>
        <p:spPr>
          <a:xfrm>
            <a:off x="4396099" y="243600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26D1643-D92F-E350-6F55-E8E20B074C0F}"/>
              </a:ext>
            </a:extLst>
          </p:cNvPr>
          <p:cNvCxnSpPr/>
          <p:nvPr/>
        </p:nvCxnSpPr>
        <p:spPr>
          <a:xfrm>
            <a:off x="3172655" y="2547701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217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 작성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AutoShape 4" descr="HTML5 로고"/>
          <p:cNvSpPr>
            <a:spLocks noChangeAspect="1" noChangeArrowheads="1"/>
          </p:cNvSpPr>
          <p:nvPr/>
        </p:nvSpPr>
        <p:spPr bwMode="auto">
          <a:xfrm>
            <a:off x="-1075179" y="69269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6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901270"/>
              </p:ext>
            </p:extLst>
          </p:nvPr>
        </p:nvGraphicFramePr>
        <p:xfrm>
          <a:off x="5619545" y="1044150"/>
          <a:ext cx="3514208" cy="4980357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98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779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리뷰 작성 화면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120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12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858">
                <a:tc>
                  <a:txBody>
                    <a:bodyPr/>
                    <a:lstStyle/>
                    <a:p>
                      <a:pPr algn="ctr"/>
                      <a:endParaRPr lang="en-US" altLang="ko-KR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858">
                <a:tc>
                  <a:txBody>
                    <a:bodyPr/>
                    <a:lstStyle/>
                    <a:p>
                      <a:pPr algn="ctr"/>
                      <a:endParaRPr lang="en-US" altLang="ko-KR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858">
                <a:tc>
                  <a:txBody>
                    <a:bodyPr/>
                    <a:lstStyle/>
                    <a:p>
                      <a:pPr algn="ctr"/>
                      <a:endParaRPr lang="en-US" altLang="ko-KR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469858"/>
                  </a:ext>
                </a:extLst>
              </a:tr>
              <a:tr h="411858">
                <a:tc>
                  <a:txBody>
                    <a:bodyPr/>
                    <a:lstStyle/>
                    <a:p>
                      <a:pPr algn="ctr"/>
                      <a:endParaRPr lang="en-US" altLang="ko-KR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298225"/>
                  </a:ext>
                </a:extLst>
              </a:tr>
              <a:tr h="411858">
                <a:tc>
                  <a:txBody>
                    <a:bodyPr/>
                    <a:lstStyle/>
                    <a:p>
                      <a:pPr algn="ctr"/>
                      <a:endParaRPr lang="en-US" altLang="ko-KR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990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2873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E809097-8007-3757-495E-B4DC671B7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32" y="1013332"/>
            <a:ext cx="2674127" cy="5207823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(APP) – </a:t>
            </a:r>
            <a:r>
              <a:rPr lang="ko-KR" altLang="en-US" sz="16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찜한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상품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AutoShape 4" descr="HTML5 로고"/>
          <p:cNvSpPr>
            <a:spLocks noChangeAspect="1" noChangeArrowheads="1"/>
          </p:cNvSpPr>
          <p:nvPr/>
        </p:nvSpPr>
        <p:spPr bwMode="auto">
          <a:xfrm>
            <a:off x="-1075179" y="69269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205674" y="210068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791806" y="2262910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Group 662">
            <a:extLst>
              <a:ext uri="{FF2B5EF4-FFF2-40B4-BE49-F238E27FC236}">
                <a16:creationId xmlns:a16="http://schemas.microsoft.com/office/drawing/2014/main" id="{B72F390E-7E4D-C68E-1D26-29CE13CC2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583181"/>
              </p:ext>
            </p:extLst>
          </p:nvPr>
        </p:nvGraphicFramePr>
        <p:xfrm>
          <a:off x="5758656" y="1164757"/>
          <a:ext cx="3514208" cy="277942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찜한</a:t>
                      </a: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상품 화면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26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찜한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상품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lvl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찜한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상품 이미지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상품명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별점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가격 등을 화면에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lvl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상품 상세 페이지로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0830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8C2D3D3B-B6A6-A7C6-52F6-6C1B264B7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88" y="997497"/>
            <a:ext cx="2674127" cy="5378556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 목록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AutoShape 4" descr="HTML5 로고"/>
          <p:cNvSpPr>
            <a:spLocks noChangeAspect="1" noChangeArrowheads="1"/>
          </p:cNvSpPr>
          <p:nvPr/>
        </p:nvSpPr>
        <p:spPr bwMode="auto">
          <a:xfrm>
            <a:off x="-1075179" y="69269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197891" y="212197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053063" y="2262910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Group 662">
            <a:extLst>
              <a:ext uri="{FF2B5EF4-FFF2-40B4-BE49-F238E27FC236}">
                <a16:creationId xmlns:a16="http://schemas.microsoft.com/office/drawing/2014/main" id="{6138D926-4F4E-4BC3-F8BD-F7DA12C19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548646"/>
              </p:ext>
            </p:extLst>
          </p:nvPr>
        </p:nvGraphicFramePr>
        <p:xfrm>
          <a:off x="5758656" y="1164757"/>
          <a:ext cx="3514208" cy="277942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리뷰 목록 화면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26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리뷰 목록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lvl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작성한 리뷰에 대한 상품 이미지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상품명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내가 준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별점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리뷰 작성일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작성한 리뷰  등을 화면에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lvl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상품 상세 페이지로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03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CC740BFE-18F3-1A86-A035-D127CB06D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6" y="845096"/>
            <a:ext cx="2674127" cy="5477070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(APP) – </a:t>
            </a:r>
            <a:r>
              <a:rPr lang="ko-KR" altLang="en-US" sz="16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유기견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목록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AutoShape 4" descr="HTML5 로고"/>
          <p:cNvSpPr>
            <a:spLocks noChangeAspect="1" noChangeArrowheads="1"/>
          </p:cNvSpPr>
          <p:nvPr/>
        </p:nvSpPr>
        <p:spPr bwMode="auto">
          <a:xfrm>
            <a:off x="-1075179" y="69269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50" name="Group 662"/>
          <p:cNvGraphicFramePr>
            <a:graphicFrameLocks noGrp="1"/>
          </p:cNvGraphicFramePr>
          <p:nvPr/>
        </p:nvGraphicFramePr>
        <p:xfrm>
          <a:off x="5758656" y="1164757"/>
          <a:ext cx="3514208" cy="3149124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969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017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유기견</a:t>
                      </a: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목록 화면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69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6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40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현재 보호 중인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유기견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관련 품종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성별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중성화 여부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나이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보호소명 등을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lvl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해당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유기견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상세 페이지로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타원 5"/>
          <p:cNvSpPr/>
          <p:nvPr/>
        </p:nvSpPr>
        <p:spPr>
          <a:xfrm>
            <a:off x="4729928" y="176942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457156" y="1921447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2238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애완동물, 개, 포유류이(가) 표시된 사진&#10;&#10;자동 생성된 설명">
            <a:extLst>
              <a:ext uri="{FF2B5EF4-FFF2-40B4-BE49-F238E27FC236}">
                <a16:creationId xmlns:a16="http://schemas.microsoft.com/office/drawing/2014/main" id="{898D5585-9E90-CCA3-679E-7B6501E9E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80" y="923730"/>
            <a:ext cx="2674127" cy="5480903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(APP) – </a:t>
            </a:r>
            <a:r>
              <a:rPr lang="ko-KR" altLang="en-US" sz="16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유기견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상세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AutoShape 4" descr="HTML5 로고"/>
          <p:cNvSpPr>
            <a:spLocks noChangeAspect="1" noChangeArrowheads="1"/>
          </p:cNvSpPr>
          <p:nvPr/>
        </p:nvSpPr>
        <p:spPr bwMode="auto">
          <a:xfrm>
            <a:off x="-1075179" y="69269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50" name="Group 662"/>
          <p:cNvGraphicFramePr>
            <a:graphicFrameLocks noGrp="1"/>
          </p:cNvGraphicFramePr>
          <p:nvPr/>
        </p:nvGraphicFramePr>
        <p:xfrm>
          <a:off x="5758656" y="1164757"/>
          <a:ext cx="3514208" cy="2828137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유기견</a:t>
                      </a: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상세 화면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유기견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정보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lvl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이미지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품종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나이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색상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성별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중성화 여부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몸무게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공고 정보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보호소 정보 등을 화면에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9" name="직선 화살표 연결선 8"/>
          <p:cNvCxnSpPr/>
          <p:nvPr/>
        </p:nvCxnSpPr>
        <p:spPr>
          <a:xfrm>
            <a:off x="3371107" y="3934692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495963" y="377767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768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58B7667A-5F24-884C-29D0-69D9A6B2C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87" y="997497"/>
            <a:ext cx="2674127" cy="5228389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목록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AutoShape 4" descr="HTML5 로고"/>
          <p:cNvSpPr>
            <a:spLocks noChangeAspect="1" noChangeArrowheads="1"/>
          </p:cNvSpPr>
          <p:nvPr/>
        </p:nvSpPr>
        <p:spPr bwMode="auto">
          <a:xfrm>
            <a:off x="-1075179" y="69269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50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059376"/>
              </p:ext>
            </p:extLst>
          </p:nvPr>
        </p:nvGraphicFramePr>
        <p:xfrm>
          <a:off x="5758656" y="1164757"/>
          <a:ext cx="3514208" cy="3743146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969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017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상품 목록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69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6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40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검색 버튼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lvl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입력한 단어를 통해 상품 검색 진행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0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상품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lvl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상품명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가격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이미지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별점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등을 노출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lvl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상품 상세 페이지로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6814891"/>
                  </a:ext>
                </a:extLst>
              </a:tr>
            </a:tbl>
          </a:graphicData>
        </a:graphic>
      </p:graphicFrame>
      <p:sp>
        <p:nvSpPr>
          <p:cNvPr id="6" name="타원 5"/>
          <p:cNvSpPr/>
          <p:nvPr/>
        </p:nvSpPr>
        <p:spPr>
          <a:xfrm>
            <a:off x="4729928" y="176942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457156" y="1921447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B3222B6B-0F9F-18F1-1A35-BEDE222E821D}"/>
              </a:ext>
            </a:extLst>
          </p:cNvPr>
          <p:cNvSpPr/>
          <p:nvPr/>
        </p:nvSpPr>
        <p:spPr>
          <a:xfrm>
            <a:off x="4729928" y="223906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0A75CDD-C22E-7F23-8E5B-FE224A824050}"/>
              </a:ext>
            </a:extLst>
          </p:cNvPr>
          <p:cNvCxnSpPr/>
          <p:nvPr/>
        </p:nvCxnSpPr>
        <p:spPr>
          <a:xfrm>
            <a:off x="3457156" y="2391088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6875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738CDC7-8A3D-023B-3E20-E0C99822F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0" y="1164757"/>
            <a:ext cx="2674127" cy="5135278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AutoShape 4" descr="HTML5 로고"/>
          <p:cNvSpPr>
            <a:spLocks noChangeAspect="1" noChangeArrowheads="1"/>
          </p:cNvSpPr>
          <p:nvPr/>
        </p:nvSpPr>
        <p:spPr bwMode="auto">
          <a:xfrm>
            <a:off x="-1075179" y="69269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50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100894"/>
              </p:ext>
            </p:extLst>
          </p:nvPr>
        </p:nvGraphicFramePr>
        <p:xfrm>
          <a:off x="5758656" y="1164757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상품 상세 화면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상품 정보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lvl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이미지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상품명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가격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별점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상세 정보 등을 화면에 노출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상품 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상품을 찜 테이블에 저장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이미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찜한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상품이면 찜 테이블에서 삭제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비로그인 상태일 시 로그인 페이지로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장바구니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lvl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장바구니에 해당 상품 담기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타원 5"/>
          <p:cNvSpPr/>
          <p:nvPr/>
        </p:nvSpPr>
        <p:spPr>
          <a:xfrm>
            <a:off x="4495963" y="518942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371107" y="5846995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4495963" y="569324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371107" y="3934692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495963" y="377767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" name="꺾인 연결선 4"/>
          <p:cNvCxnSpPr>
            <a:cxnSpLocks/>
          </p:cNvCxnSpPr>
          <p:nvPr/>
        </p:nvCxnSpPr>
        <p:spPr>
          <a:xfrm flipV="1">
            <a:off x="1607128" y="5346441"/>
            <a:ext cx="2789215" cy="346802"/>
          </a:xfrm>
          <a:prstGeom prst="bentConnector3">
            <a:avLst>
              <a:gd name="adj1" fmla="val -17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7353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617C8EF-D207-70C2-E906-63073FE3C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7" y="997497"/>
            <a:ext cx="2674127" cy="5243803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(APP) -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AutoShape 4" descr="HTML5 로고"/>
          <p:cNvSpPr>
            <a:spLocks noChangeAspect="1" noChangeArrowheads="1"/>
          </p:cNvSpPr>
          <p:nvPr/>
        </p:nvSpPr>
        <p:spPr bwMode="auto">
          <a:xfrm>
            <a:off x="-1075179" y="69269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50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169790"/>
              </p:ext>
            </p:extLst>
          </p:nvPr>
        </p:nvGraphicFramePr>
        <p:xfrm>
          <a:off x="5758656" y="1164757"/>
          <a:ext cx="3514208" cy="4442942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742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0543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장바구니 화면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42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42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장바구니 취소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lvl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장바구니에서 삭제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 개수 조절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lvl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구매 개수 조절 기능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총 금액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장바구니에 등록된 상품들의 총 금액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5918439"/>
                  </a:ext>
                </a:extLst>
              </a:tr>
              <a:tr h="4850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결제 창 호출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588953"/>
                  </a:ext>
                </a:extLst>
              </a:tr>
            </a:tbl>
          </a:graphicData>
        </a:graphic>
      </p:graphicFrame>
      <p:sp>
        <p:nvSpPr>
          <p:cNvPr id="6" name="타원 5"/>
          <p:cNvSpPr/>
          <p:nvPr/>
        </p:nvSpPr>
        <p:spPr>
          <a:xfrm>
            <a:off x="4287871" y="174718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111155" y="1904202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4287871" y="217745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111155" y="2334477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70779F-6D11-F019-6149-92441F190814}"/>
              </a:ext>
            </a:extLst>
          </p:cNvPr>
          <p:cNvSpPr/>
          <p:nvPr/>
        </p:nvSpPr>
        <p:spPr>
          <a:xfrm>
            <a:off x="4287871" y="344237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A573E59-F770-F799-5305-238883ED55D7}"/>
              </a:ext>
            </a:extLst>
          </p:cNvPr>
          <p:cNvCxnSpPr/>
          <p:nvPr/>
        </p:nvCxnSpPr>
        <p:spPr>
          <a:xfrm>
            <a:off x="3163015" y="4099948"/>
            <a:ext cx="10252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41EBBB8B-13E7-665D-A28D-ADBDC64A0A08}"/>
              </a:ext>
            </a:extLst>
          </p:cNvPr>
          <p:cNvSpPr/>
          <p:nvPr/>
        </p:nvSpPr>
        <p:spPr>
          <a:xfrm>
            <a:off x="4287871" y="394619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6" name="꺾인 연결선 4">
            <a:extLst>
              <a:ext uri="{FF2B5EF4-FFF2-40B4-BE49-F238E27FC236}">
                <a16:creationId xmlns:a16="http://schemas.microsoft.com/office/drawing/2014/main" id="{C2F35466-DB84-FBCC-E0C9-F35A5301D2EC}"/>
              </a:ext>
            </a:extLst>
          </p:cNvPr>
          <p:cNvCxnSpPr>
            <a:cxnSpLocks/>
          </p:cNvCxnSpPr>
          <p:nvPr/>
        </p:nvCxnSpPr>
        <p:spPr>
          <a:xfrm flipV="1">
            <a:off x="1399036" y="3599394"/>
            <a:ext cx="2789215" cy="346802"/>
          </a:xfrm>
          <a:prstGeom prst="bentConnector3">
            <a:avLst>
              <a:gd name="adj1" fmla="val -17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7316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(APP) -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AutoShape 4" descr="HTML5 로고"/>
          <p:cNvSpPr>
            <a:spLocks noChangeAspect="1" noChangeArrowheads="1"/>
          </p:cNvSpPr>
          <p:nvPr/>
        </p:nvSpPr>
        <p:spPr bwMode="auto">
          <a:xfrm>
            <a:off x="-1075179" y="69269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50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313406"/>
              </p:ext>
            </p:extLst>
          </p:nvPr>
        </p:nvGraphicFramePr>
        <p:xfrm>
          <a:off x="5758656" y="1164757"/>
          <a:ext cx="3514208" cy="3042396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구매 화면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56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 완료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에 해당 정보들 저장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D897BDF-6D7F-662D-AD30-CDF201483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36" y="1164757"/>
            <a:ext cx="2674127" cy="50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1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24D07E-4C39-8FD1-32A6-485CB14D7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56" y="1297660"/>
            <a:ext cx="5623410" cy="4471352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(WEB)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567404" y="249111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818051E-8348-D01F-9289-135CA36D9842}"/>
              </a:ext>
            </a:extLst>
          </p:cNvPr>
          <p:cNvCxnSpPr>
            <a:cxnSpLocks/>
          </p:cNvCxnSpPr>
          <p:nvPr/>
        </p:nvCxnSpPr>
        <p:spPr>
          <a:xfrm>
            <a:off x="2507828" y="2648136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7442F8ED-5D17-C5C3-1B36-0A471C39E550}"/>
              </a:ext>
            </a:extLst>
          </p:cNvPr>
          <p:cNvSpPr/>
          <p:nvPr/>
        </p:nvSpPr>
        <p:spPr>
          <a:xfrm>
            <a:off x="4214327" y="32719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F2AE2FE-D9EF-7220-E87A-D4025513D5B1}"/>
              </a:ext>
            </a:extLst>
          </p:cNvPr>
          <p:cNvCxnSpPr>
            <a:cxnSpLocks/>
          </p:cNvCxnSpPr>
          <p:nvPr/>
        </p:nvCxnSpPr>
        <p:spPr>
          <a:xfrm>
            <a:off x="3154751" y="3429000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5BC59AA1-7A50-8BFA-9051-08287783F895}"/>
              </a:ext>
            </a:extLst>
          </p:cNvPr>
          <p:cNvSpPr/>
          <p:nvPr/>
        </p:nvSpPr>
        <p:spPr>
          <a:xfrm>
            <a:off x="4508082" y="426626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C6806FE-2111-85A2-DA08-BE882B45C95D}"/>
              </a:ext>
            </a:extLst>
          </p:cNvPr>
          <p:cNvCxnSpPr>
            <a:cxnSpLocks/>
          </p:cNvCxnSpPr>
          <p:nvPr/>
        </p:nvCxnSpPr>
        <p:spPr>
          <a:xfrm>
            <a:off x="3448506" y="4423286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2E314DE2-E730-1EE8-6D79-69112FEC5B9F}"/>
              </a:ext>
            </a:extLst>
          </p:cNvPr>
          <p:cNvSpPr/>
          <p:nvPr/>
        </p:nvSpPr>
        <p:spPr>
          <a:xfrm>
            <a:off x="4330913" y="484081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F92FCFB-9249-2C34-B80A-3B43139D43E2}"/>
              </a:ext>
            </a:extLst>
          </p:cNvPr>
          <p:cNvCxnSpPr>
            <a:cxnSpLocks/>
          </p:cNvCxnSpPr>
          <p:nvPr/>
        </p:nvCxnSpPr>
        <p:spPr>
          <a:xfrm>
            <a:off x="3271337" y="4997836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Group 662">
            <a:extLst>
              <a:ext uri="{FF2B5EF4-FFF2-40B4-BE49-F238E27FC236}">
                <a16:creationId xmlns:a16="http://schemas.microsoft.com/office/drawing/2014/main" id="{0AEDCCA6-9189-F9E1-73FD-2A9438A7C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302380"/>
              </p:ext>
            </p:extLst>
          </p:nvPr>
        </p:nvGraphicFramePr>
        <p:xfrm>
          <a:off x="6119319" y="1367895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회원 가입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5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아이디 입력 칸에 값 입력 시 </a:t>
                      </a:r>
                      <a:r>
                        <a:rPr lang="en-US" altLang="ko-KR" sz="800" dirty="0"/>
                        <a:t>DB</a:t>
                      </a:r>
                      <a:r>
                        <a:rPr lang="ko-KR" altLang="en-US" sz="800" dirty="0"/>
                        <a:t>상에 해당 아이디가 있는지 확인</a:t>
                      </a:r>
                      <a:endParaRPr lang="en-US" altLang="ko-KR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35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암호와 암호 재확인 칸에 값 입력 시 두 개의 값이 </a:t>
                      </a:r>
                      <a:r>
                        <a:rPr lang="ko-KR" altLang="en-US" sz="800" dirty="0" err="1"/>
                        <a:t>같은지</a:t>
                      </a:r>
                      <a:r>
                        <a:rPr lang="ko-KR" altLang="en-US" sz="800" dirty="0"/>
                        <a:t> 확인</a:t>
                      </a:r>
                      <a:endParaRPr lang="en-US" altLang="ko-KR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35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우편번호 찾기 버튼 클릭 시 다음 우편번호 팝업 창 호출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35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dirty="0"/>
                        <a:t>회원 가입 버튼 클릭 시 필수 값들이 입력되어 있는지 확인하고 회원 가입 시도</a:t>
                      </a:r>
                      <a:endParaRPr lang="en-US" altLang="ko-KR" sz="8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dirty="0"/>
                        <a:t>비밀번호는 특수문자</a:t>
                      </a:r>
                      <a:r>
                        <a:rPr lang="en-US" altLang="ko-KR" sz="800" dirty="0"/>
                        <a:t>(!, @, #, $, %) </a:t>
                      </a:r>
                      <a:r>
                        <a:rPr lang="ko-KR" altLang="en-US" sz="800" dirty="0"/>
                        <a:t>포함 여부까지 확인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564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0504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5BAD0F-FA4D-81DE-0932-DE888EC3E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36" y="1548881"/>
            <a:ext cx="5073370" cy="3930423"/>
          </a:xfrm>
          <a:prstGeom prst="rect">
            <a:avLst/>
          </a:prstGeom>
        </p:spPr>
      </p:pic>
      <p:graphicFrame>
        <p:nvGraphicFramePr>
          <p:cNvPr id="8" name="Group 662">
            <a:extLst>
              <a:ext uri="{FF2B5EF4-FFF2-40B4-BE49-F238E27FC236}">
                <a16:creationId xmlns:a16="http://schemas.microsoft.com/office/drawing/2014/main" id="{F2F8B4C5-72F1-BC36-BAEF-0E0A1408F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886450"/>
              </p:ext>
            </p:extLst>
          </p:nvPr>
        </p:nvGraphicFramePr>
        <p:xfrm>
          <a:off x="5861293" y="1348651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로그인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관리자 아이디와 비밀번호가 맞으면 세션에 관리자 번호 저장 </a:t>
                      </a:r>
                      <a:endParaRPr lang="en-US" altLang="ko-KR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세션에 관리자 번호가 없이 관리자 페이지 접근 시 강제로 로그인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1915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" name="Group 662">
            <a:extLst>
              <a:ext uri="{FF2B5EF4-FFF2-40B4-BE49-F238E27FC236}">
                <a16:creationId xmlns:a16="http://schemas.microsoft.com/office/drawing/2014/main" id="{F2F8B4C5-72F1-BC36-BAEF-0E0A1408F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257752"/>
              </p:ext>
            </p:extLst>
          </p:nvPr>
        </p:nvGraphicFramePr>
        <p:xfrm>
          <a:off x="5861293" y="1348651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메인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  <a:endParaRPr lang="en-US" altLang="ko-KR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smtClean="0"/>
                        <a:t>회원 관리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상품 관리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고객 지원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통계 분석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주문 관리 등 기능별 메뉴를 좌측에 배치</a:t>
                      </a:r>
                      <a:endParaRPr lang="en-US" altLang="ko-KR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  <a:endParaRPr lang="en-US" altLang="ko-KR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dirty="0" smtClean="0"/>
                        <a:t>최근 일주일간 구매 현황 및 취소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교환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환불 현황을 그래프로 메인 페이지에 출력</a:t>
                      </a:r>
                      <a:endParaRPr lang="en-US" altLang="ko-KR" sz="800" dirty="0" smtClean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dirty="0" smtClean="0"/>
                        <a:t>주문 목록 및 공지 사항을 메인 페이지에</a:t>
                      </a:r>
                      <a:r>
                        <a:rPr lang="ko-KR" altLang="en-US" sz="800" baseline="0" dirty="0" smtClean="0"/>
                        <a:t> 출력</a:t>
                      </a:r>
                      <a:endParaRPr lang="ko-KR" altLang="en-US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  <a:endParaRPr lang="en-US" altLang="ko-KR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smtClean="0"/>
                        <a:t>관리자 로그아웃 가능</a:t>
                      </a:r>
                      <a:endParaRPr lang="ko-KR" altLang="en-US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736037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2" y="2024443"/>
            <a:ext cx="5400000" cy="2585796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A977925-FE95-A1F9-74DB-00235B2C1A08}"/>
              </a:ext>
            </a:extLst>
          </p:cNvPr>
          <p:cNvSpPr/>
          <p:nvPr/>
        </p:nvSpPr>
        <p:spPr>
          <a:xfrm>
            <a:off x="619520" y="210749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A977925-FE95-A1F9-74DB-00235B2C1A08}"/>
              </a:ext>
            </a:extLst>
          </p:cNvPr>
          <p:cNvSpPr/>
          <p:nvPr/>
        </p:nvSpPr>
        <p:spPr>
          <a:xfrm>
            <a:off x="1365754" y="210749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977925-FE95-A1F9-74DB-00235B2C1A08}"/>
              </a:ext>
            </a:extLst>
          </p:cNvPr>
          <p:cNvSpPr/>
          <p:nvPr/>
        </p:nvSpPr>
        <p:spPr>
          <a:xfrm>
            <a:off x="4924279" y="194727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694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관리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목록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55" y="2047114"/>
            <a:ext cx="5400000" cy="2585915"/>
          </a:xfrm>
          <a:prstGeom prst="rect">
            <a:avLst/>
          </a:prstGeom>
        </p:spPr>
      </p:pic>
      <p:graphicFrame>
        <p:nvGraphicFramePr>
          <p:cNvPr id="6" name="Group 662">
            <a:extLst>
              <a:ext uri="{FF2B5EF4-FFF2-40B4-BE49-F238E27FC236}">
                <a16:creationId xmlns:a16="http://schemas.microsoft.com/office/drawing/2014/main" id="{B1689109-64B7-F2AD-C04A-5C6F7583B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012629"/>
              </p:ext>
            </p:extLst>
          </p:nvPr>
        </p:nvGraphicFramePr>
        <p:xfrm>
          <a:off x="6067426" y="1263559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회원 목록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회원명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아이디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이메일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연락처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SMS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수신 동의 상태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이메일 수신 동의 상태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가입일 등을 화면에 출력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회원명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이메일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연락처 등은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마스킹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처리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  <a:endParaRPr lang="en-US" altLang="ko-KR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페이징</a:t>
                      </a:r>
                      <a:r>
                        <a:rPr lang="ko-KR" altLang="en-US" sz="800" dirty="0" smtClean="0"/>
                        <a:t> 기능을 통해 </a:t>
                      </a:r>
                      <a:r>
                        <a:rPr lang="ko-KR" altLang="en-US" sz="800" dirty="0" smtClean="0"/>
                        <a:t>회원 목록 개수 </a:t>
                      </a:r>
                      <a:r>
                        <a:rPr lang="ko-KR" altLang="en-US" sz="800" dirty="0" smtClean="0"/>
                        <a:t>분할 </a:t>
                      </a:r>
                      <a:endParaRPr lang="ko-KR" altLang="en-US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CA977925-FE95-A1F9-74DB-00235B2C1A08}"/>
              </a:ext>
            </a:extLst>
          </p:cNvPr>
          <p:cNvSpPr/>
          <p:nvPr/>
        </p:nvSpPr>
        <p:spPr>
          <a:xfrm>
            <a:off x="1475482" y="218978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A977925-FE95-A1F9-74DB-00235B2C1A08}"/>
              </a:ext>
            </a:extLst>
          </p:cNvPr>
          <p:cNvSpPr/>
          <p:nvPr/>
        </p:nvSpPr>
        <p:spPr>
          <a:xfrm>
            <a:off x="3660898" y="360710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6380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4DA5337-5020-E6AB-8BBB-CBF1363F1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2" y="1685675"/>
            <a:ext cx="5458409" cy="3670096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관리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등록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" name="Group 662">
            <a:extLst>
              <a:ext uri="{FF2B5EF4-FFF2-40B4-BE49-F238E27FC236}">
                <a16:creationId xmlns:a16="http://schemas.microsoft.com/office/drawing/2014/main" id="{6039ECC3-F63B-B6B9-E451-61770074B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704823"/>
              </p:ext>
            </p:extLst>
          </p:nvPr>
        </p:nvGraphicFramePr>
        <p:xfrm>
          <a:off x="5932706" y="1355282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회원 등록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5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중복 확인 버튼 클릭 시 </a:t>
                      </a:r>
                      <a:r>
                        <a:rPr lang="en-US" altLang="ko-KR" sz="800" dirty="0"/>
                        <a:t>DB</a:t>
                      </a:r>
                      <a:r>
                        <a:rPr lang="ko-KR" altLang="en-US" sz="800" dirty="0"/>
                        <a:t>상에 해당 아이디가 있는지 확인</a:t>
                      </a:r>
                      <a:endParaRPr lang="en-US" altLang="ko-KR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35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비밀번호와 비밀번호 재확인의 경우 값이 </a:t>
                      </a:r>
                      <a:r>
                        <a:rPr lang="ko-KR" altLang="en-US" sz="800" dirty="0" err="1"/>
                        <a:t>같은지</a:t>
                      </a:r>
                      <a:r>
                        <a:rPr lang="ko-KR" altLang="en-US" sz="800" dirty="0"/>
                        <a:t> 확인</a:t>
                      </a:r>
                      <a:endParaRPr lang="en-US" altLang="ko-KR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35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우편번호 찾기 버튼 클릭 시 다음 우편번호 팝업 창 호출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35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dirty="0"/>
                        <a:t>회원 등록 버튼 클릭 시 필수 값들이 입력되어 있는지 확인하고 회원 가입 시도</a:t>
                      </a:r>
                      <a:endParaRPr lang="en-US" altLang="ko-KR" sz="8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dirty="0"/>
                        <a:t>비밀번호는 특수문자</a:t>
                      </a:r>
                      <a:r>
                        <a:rPr lang="en-US" altLang="ko-KR" sz="800" dirty="0"/>
                        <a:t>(!, @, #, $, %) </a:t>
                      </a:r>
                      <a:r>
                        <a:rPr lang="ko-KR" altLang="en-US" sz="800" dirty="0"/>
                        <a:t>포함 여부까지 확인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564398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CA977925-FE95-A1F9-74DB-00235B2C1A08}"/>
              </a:ext>
            </a:extLst>
          </p:cNvPr>
          <p:cNvSpPr/>
          <p:nvPr/>
        </p:nvSpPr>
        <p:spPr>
          <a:xfrm>
            <a:off x="4127242" y="237266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CCEE6E-2B5F-2864-5DDE-29DED7B2E956}"/>
              </a:ext>
            </a:extLst>
          </p:cNvPr>
          <p:cNvCxnSpPr>
            <a:cxnSpLocks/>
          </p:cNvCxnSpPr>
          <p:nvPr/>
        </p:nvCxnSpPr>
        <p:spPr>
          <a:xfrm>
            <a:off x="3123649" y="2480185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FEE49DC4-672F-414A-E974-D0AED55B7B13}"/>
              </a:ext>
            </a:extLst>
          </p:cNvPr>
          <p:cNvSpPr/>
          <p:nvPr/>
        </p:nvSpPr>
        <p:spPr>
          <a:xfrm>
            <a:off x="3873844" y="287030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701970E-41CE-D896-E4CC-361AB55F7F6E}"/>
              </a:ext>
            </a:extLst>
          </p:cNvPr>
          <p:cNvCxnSpPr>
            <a:cxnSpLocks/>
          </p:cNvCxnSpPr>
          <p:nvPr/>
        </p:nvCxnSpPr>
        <p:spPr>
          <a:xfrm>
            <a:off x="2870251" y="2977818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47DA897-2258-3F38-4C75-AA96D07572C5}"/>
              </a:ext>
            </a:extLst>
          </p:cNvPr>
          <p:cNvSpPr/>
          <p:nvPr/>
        </p:nvSpPr>
        <p:spPr>
          <a:xfrm>
            <a:off x="4215590" y="411303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949F8C-47D4-39F7-43EE-039BE58C24CD}"/>
              </a:ext>
            </a:extLst>
          </p:cNvPr>
          <p:cNvCxnSpPr>
            <a:cxnSpLocks/>
          </p:cNvCxnSpPr>
          <p:nvPr/>
        </p:nvCxnSpPr>
        <p:spPr>
          <a:xfrm>
            <a:off x="3211997" y="4220552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CDE7622D-0F8D-DEE3-B2D6-41A5D1CA4C03}"/>
              </a:ext>
            </a:extLst>
          </p:cNvPr>
          <p:cNvSpPr/>
          <p:nvPr/>
        </p:nvSpPr>
        <p:spPr>
          <a:xfrm>
            <a:off x="5502568" y="461538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672DADC-1A00-F2D9-B197-A373C523FC98}"/>
              </a:ext>
            </a:extLst>
          </p:cNvPr>
          <p:cNvCxnSpPr>
            <a:cxnSpLocks/>
          </p:cNvCxnSpPr>
          <p:nvPr/>
        </p:nvCxnSpPr>
        <p:spPr>
          <a:xfrm>
            <a:off x="5019402" y="4772405"/>
            <a:ext cx="4390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10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관리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메일 일괄 발송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870709"/>
              </p:ext>
            </p:extLst>
          </p:nvPr>
        </p:nvGraphicFramePr>
        <p:xfrm>
          <a:off x="5767892" y="1685675"/>
          <a:ext cx="3514208" cy="3117648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32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8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메일 일괄 발송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32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32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82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메일 일괄 발송 클릭 시 입력한 제목과 내용을 이메일 수신 동의한 회원들에게 일괄적으로 메일 형태로 발송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DC18DA3-A758-F37B-EC44-94EC13499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36" y="1536428"/>
            <a:ext cx="5169969" cy="3785143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1774AEB2-EB60-91C0-88B7-B60B45DB3D97}"/>
              </a:ext>
            </a:extLst>
          </p:cNvPr>
          <p:cNvSpPr/>
          <p:nvPr/>
        </p:nvSpPr>
        <p:spPr>
          <a:xfrm>
            <a:off x="5022980" y="324449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3079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관리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탈퇴 회원 관리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2" y="2047114"/>
            <a:ext cx="5400000" cy="2587265"/>
          </a:xfrm>
          <a:prstGeom prst="rect">
            <a:avLst/>
          </a:prstGeom>
        </p:spPr>
      </p:pic>
      <p:graphicFrame>
        <p:nvGraphicFramePr>
          <p:cNvPr id="6" name="Group 662">
            <a:extLst>
              <a:ext uri="{FF2B5EF4-FFF2-40B4-BE49-F238E27FC236}">
                <a16:creationId xmlns:a16="http://schemas.microsoft.com/office/drawing/2014/main" id="{B1689109-64B7-F2AD-C04A-5C6F7583B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26234"/>
              </p:ext>
            </p:extLst>
          </p:nvPr>
        </p:nvGraphicFramePr>
        <p:xfrm>
          <a:off x="6067426" y="1263559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탈퇴 회원 관리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회원명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아이디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이메일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연락처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상태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탈퇴 신청일 등을 화면에 출력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회원명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이메일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연락처 등은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마스킹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처리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관리자가 회원 상태 변경 가능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smtClean="0"/>
                        <a:t>탈퇴 대기 </a:t>
                      </a:r>
                      <a:r>
                        <a:rPr lang="en-US" altLang="ko-KR" sz="800" dirty="0" smtClean="0"/>
                        <a:t>-&gt; </a:t>
                      </a:r>
                      <a:r>
                        <a:rPr lang="ko-KR" altLang="en-US" sz="800" dirty="0" smtClean="0"/>
                        <a:t>탈퇴 승인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  <a:endParaRPr lang="en-US" altLang="ko-KR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페이징</a:t>
                      </a:r>
                      <a:r>
                        <a:rPr lang="ko-KR" altLang="en-US" sz="800" dirty="0" smtClean="0"/>
                        <a:t> 기능을 통해 </a:t>
                      </a:r>
                      <a:r>
                        <a:rPr lang="ko-KR" altLang="en-US" sz="800" dirty="0" smtClean="0"/>
                        <a:t>탈퇴 회원 목록 개수 </a:t>
                      </a:r>
                      <a:r>
                        <a:rPr lang="ko-KR" altLang="en-US" sz="800" dirty="0" smtClean="0"/>
                        <a:t>분할 </a:t>
                      </a:r>
                      <a:endParaRPr lang="ko-KR" altLang="en-US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507667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1774AEB2-EB60-91C0-88B7-B60B45DB3D97}"/>
              </a:ext>
            </a:extLst>
          </p:cNvPr>
          <p:cNvSpPr/>
          <p:nvPr/>
        </p:nvSpPr>
        <p:spPr>
          <a:xfrm>
            <a:off x="1511684" y="214721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774AEB2-EB60-91C0-88B7-B60B45DB3D97}"/>
              </a:ext>
            </a:extLst>
          </p:cNvPr>
          <p:cNvSpPr/>
          <p:nvPr/>
        </p:nvSpPr>
        <p:spPr>
          <a:xfrm>
            <a:off x="3541652" y="279644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774AEB2-EB60-91C0-88B7-B60B45DB3D97}"/>
              </a:ext>
            </a:extLst>
          </p:cNvPr>
          <p:cNvSpPr/>
          <p:nvPr/>
        </p:nvSpPr>
        <p:spPr>
          <a:xfrm>
            <a:off x="4510916" y="248240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3437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관리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목록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D91BE8-70E6-0AE5-3E81-FBDCB9362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6" y="1407997"/>
            <a:ext cx="5572581" cy="3637042"/>
          </a:xfrm>
          <a:prstGeom prst="rect">
            <a:avLst/>
          </a:prstGeom>
        </p:spPr>
      </p:pic>
      <p:graphicFrame>
        <p:nvGraphicFramePr>
          <p:cNvPr id="7" name="Group 662">
            <a:extLst>
              <a:ext uri="{FF2B5EF4-FFF2-40B4-BE49-F238E27FC236}">
                <a16:creationId xmlns:a16="http://schemas.microsoft.com/office/drawing/2014/main" id="{F248CC52-E5F3-77B3-9206-74AC0EB5B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053385"/>
              </p:ext>
            </p:extLst>
          </p:nvPr>
        </p:nvGraphicFramePr>
        <p:xfrm>
          <a:off x="6067426" y="1263559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상품 목록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상품명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카테고리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상품 이미지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가격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판매 상태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페이징</a:t>
                      </a:r>
                      <a:r>
                        <a:rPr lang="ko-KR" altLang="en-US" sz="800" dirty="0"/>
                        <a:t> 기능을 통해 상품 출력 개수 분할 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등록 버튼 클릭 시 상품 등록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5732962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D6119045-AB47-1B6A-D4E3-24943CF4C1BF}"/>
              </a:ext>
            </a:extLst>
          </p:cNvPr>
          <p:cNvSpPr/>
          <p:nvPr/>
        </p:nvSpPr>
        <p:spPr>
          <a:xfrm>
            <a:off x="1300067" y="126355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8C83EBC-6E1A-3848-3330-9A24522DBCCA}"/>
              </a:ext>
            </a:extLst>
          </p:cNvPr>
          <p:cNvSpPr/>
          <p:nvPr/>
        </p:nvSpPr>
        <p:spPr>
          <a:xfrm>
            <a:off x="3683747" y="473100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320E2C-B455-B308-8E02-D759A7B52984}"/>
              </a:ext>
            </a:extLst>
          </p:cNvPr>
          <p:cNvSpPr/>
          <p:nvPr/>
        </p:nvSpPr>
        <p:spPr>
          <a:xfrm>
            <a:off x="2939783" y="503245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442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관리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86A398-FB54-3703-6927-5C443074B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59" y="1528362"/>
            <a:ext cx="4628634" cy="459949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37C97724-0F91-A5DF-27BE-D1CBB0D02653}"/>
              </a:ext>
            </a:extLst>
          </p:cNvPr>
          <p:cNvSpPr/>
          <p:nvPr/>
        </p:nvSpPr>
        <p:spPr>
          <a:xfrm>
            <a:off x="1169439" y="140799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8831358-ACDF-4920-979A-3FF538FF2E57}"/>
              </a:ext>
            </a:extLst>
          </p:cNvPr>
          <p:cNvSpPr/>
          <p:nvPr/>
        </p:nvSpPr>
        <p:spPr>
          <a:xfrm>
            <a:off x="4975147" y="562095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2" name="Group 662">
            <a:extLst>
              <a:ext uri="{FF2B5EF4-FFF2-40B4-BE49-F238E27FC236}">
                <a16:creationId xmlns:a16="http://schemas.microsoft.com/office/drawing/2014/main" id="{D3E1586C-264B-33E1-B69F-7BCE22E81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329515"/>
              </p:ext>
            </p:extLst>
          </p:nvPr>
        </p:nvGraphicFramePr>
        <p:xfrm>
          <a:off x="6067426" y="1263559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상품 상세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상품명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제조사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카테고리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이미지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상세 설명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가격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판매 상태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수정 버튼 클릭 시 상품 수정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0138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관리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등록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1E0F1C-5758-6DA7-C712-791F7294A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6" y="1604865"/>
            <a:ext cx="5348694" cy="324757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1998E74-19C7-3480-81E0-4AA02C29F929}"/>
              </a:ext>
            </a:extLst>
          </p:cNvPr>
          <p:cNvSpPr/>
          <p:nvPr/>
        </p:nvSpPr>
        <p:spPr>
          <a:xfrm>
            <a:off x="1458688" y="176256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Group 662">
            <a:extLst>
              <a:ext uri="{FF2B5EF4-FFF2-40B4-BE49-F238E27FC236}">
                <a16:creationId xmlns:a16="http://schemas.microsoft.com/office/drawing/2014/main" id="{62D2A8D7-74BF-3D87-2794-9FDFE9859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960945"/>
              </p:ext>
            </p:extLst>
          </p:nvPr>
        </p:nvGraphicFramePr>
        <p:xfrm>
          <a:off x="6067426" y="1263559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상품 등록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상품명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제조사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카테고리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이미지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상세 설명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가격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판매 상태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판매 기간 등을 입력하여 상품 등록 가능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등록 버튼 클릭 시 입력한 내용들을 </a:t>
                      </a:r>
                      <a:r>
                        <a:rPr lang="en-US" altLang="ko-KR" sz="800" dirty="0"/>
                        <a:t>DB</a:t>
                      </a:r>
                      <a:r>
                        <a:rPr lang="ko-KR" altLang="en-US" sz="800" dirty="0"/>
                        <a:t>에 </a:t>
                      </a:r>
                      <a:r>
                        <a:rPr lang="en-US" altLang="ko-KR" sz="800" dirty="0"/>
                        <a:t>insert</a:t>
                      </a:r>
                      <a:endParaRPr lang="ko-KR" altLang="en-US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259AB266-212F-8CEA-B49B-EB22597B376E}"/>
              </a:ext>
            </a:extLst>
          </p:cNvPr>
          <p:cNvSpPr/>
          <p:nvPr/>
        </p:nvSpPr>
        <p:spPr>
          <a:xfrm>
            <a:off x="3486541" y="425694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688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관리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수정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7F0A6A-D9EB-C30B-DFD0-0AEA449F8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2" y="1492898"/>
            <a:ext cx="5644592" cy="3844212"/>
          </a:xfrm>
          <a:prstGeom prst="rect">
            <a:avLst/>
          </a:prstGeom>
        </p:spPr>
      </p:pic>
      <p:graphicFrame>
        <p:nvGraphicFramePr>
          <p:cNvPr id="6" name="Group 662">
            <a:extLst>
              <a:ext uri="{FF2B5EF4-FFF2-40B4-BE49-F238E27FC236}">
                <a16:creationId xmlns:a16="http://schemas.microsoft.com/office/drawing/2014/main" id="{B1689109-64B7-F2AD-C04A-5C6F7583B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054658"/>
              </p:ext>
            </p:extLst>
          </p:nvPr>
        </p:nvGraphicFramePr>
        <p:xfrm>
          <a:off x="6067426" y="1263559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상품 수정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상품명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제조사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카테고리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이미지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상세 설명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가격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판매 상태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판매 기간 등을 입력하여 상품 수정 가능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수정 버튼 클릭 시 입력한 내용들을 </a:t>
                      </a:r>
                      <a:r>
                        <a:rPr lang="en-US" altLang="ko-KR" sz="800" dirty="0"/>
                        <a:t>DB</a:t>
                      </a:r>
                      <a:r>
                        <a:rPr lang="ko-KR" altLang="en-US" sz="800" dirty="0"/>
                        <a:t>에서 </a:t>
                      </a:r>
                      <a:r>
                        <a:rPr lang="en-US" altLang="ko-KR" sz="800" dirty="0"/>
                        <a:t>update</a:t>
                      </a:r>
                      <a:endParaRPr lang="ko-KR" altLang="en-US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FF64DBB2-82FA-E99E-744D-1961337AC15B}"/>
              </a:ext>
            </a:extLst>
          </p:cNvPr>
          <p:cNvSpPr/>
          <p:nvPr/>
        </p:nvSpPr>
        <p:spPr>
          <a:xfrm>
            <a:off x="1281407" y="149289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0EF91C6-8881-6AF5-854F-47C20A94C17B}"/>
              </a:ext>
            </a:extLst>
          </p:cNvPr>
          <p:cNvSpPr/>
          <p:nvPr/>
        </p:nvSpPr>
        <p:spPr>
          <a:xfrm>
            <a:off x="3503544" y="4816781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921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A3D6262-B5F1-FF21-BCC5-2B0C7D9DE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48" y="1903445"/>
            <a:ext cx="5506811" cy="3592382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(WEB)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아이디 찾기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E314DE2-E730-1EE8-6D79-69112FEC5B9F}"/>
              </a:ext>
            </a:extLst>
          </p:cNvPr>
          <p:cNvSpPr/>
          <p:nvPr/>
        </p:nvSpPr>
        <p:spPr>
          <a:xfrm>
            <a:off x="4406520" y="454223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F92FCFB-9249-2C34-B80A-3B43139D43E2}"/>
              </a:ext>
            </a:extLst>
          </p:cNvPr>
          <p:cNvCxnSpPr>
            <a:cxnSpLocks/>
          </p:cNvCxnSpPr>
          <p:nvPr/>
        </p:nvCxnSpPr>
        <p:spPr>
          <a:xfrm>
            <a:off x="3409845" y="4699256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Group 662">
            <a:extLst>
              <a:ext uri="{FF2B5EF4-FFF2-40B4-BE49-F238E27FC236}">
                <a16:creationId xmlns:a16="http://schemas.microsoft.com/office/drawing/2014/main" id="{0AEDCCA6-9189-F9E1-73FD-2A9438A7C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366410"/>
              </p:ext>
            </p:extLst>
          </p:nvPr>
        </p:nvGraphicFramePr>
        <p:xfrm>
          <a:off x="6119319" y="1367895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아이디 찾기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1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아이디 찾기 버튼 클릭 시 입력한 이름과 이메일을 가지고 아이디 찾기 결과 페이지로 이동</a:t>
                      </a:r>
                      <a:endParaRPr lang="en-US" altLang="ko-KR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7751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관리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리뷰 목록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00" y="2001580"/>
            <a:ext cx="5400000" cy="2567537"/>
          </a:xfrm>
          <a:prstGeom prst="rect">
            <a:avLst/>
          </a:prstGeom>
        </p:spPr>
      </p:pic>
      <p:graphicFrame>
        <p:nvGraphicFramePr>
          <p:cNvPr id="6" name="Group 662">
            <a:extLst>
              <a:ext uri="{FF2B5EF4-FFF2-40B4-BE49-F238E27FC236}">
                <a16:creationId xmlns:a16="http://schemas.microsoft.com/office/drawing/2014/main" id="{B1689109-64B7-F2AD-C04A-5C6F7583B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900041"/>
              </p:ext>
            </p:extLst>
          </p:nvPr>
        </p:nvGraphicFramePr>
        <p:xfrm>
          <a:off x="6067426" y="1263559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상품 리뷰 목록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구매자 아이디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상품 일련 번호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상품명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상품 이미지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리뷰 내용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별점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  <a:endParaRPr lang="en-US" altLang="ko-KR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페이징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smtClean="0"/>
                        <a:t>기능을 통해 </a:t>
                      </a:r>
                      <a:r>
                        <a:rPr lang="ko-KR" altLang="en-US" sz="800" dirty="0" smtClean="0"/>
                        <a:t>배송 관리 목록 개수 </a:t>
                      </a:r>
                      <a:r>
                        <a:rPr lang="ko-KR" altLang="en-US" sz="800" dirty="0" smtClean="0"/>
                        <a:t>분할 </a:t>
                      </a:r>
                      <a:endParaRPr lang="ko-KR" altLang="en-US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FF64DBB2-82FA-E99E-744D-1961337AC15B}"/>
              </a:ext>
            </a:extLst>
          </p:cNvPr>
          <p:cNvSpPr/>
          <p:nvPr/>
        </p:nvSpPr>
        <p:spPr>
          <a:xfrm>
            <a:off x="1720319" y="207811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F64DBB2-82FA-E99E-744D-1961337AC15B}"/>
              </a:ext>
            </a:extLst>
          </p:cNvPr>
          <p:cNvSpPr/>
          <p:nvPr/>
        </p:nvSpPr>
        <p:spPr>
          <a:xfrm>
            <a:off x="3731999" y="396177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7260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지원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공지 사항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43" y="1673173"/>
            <a:ext cx="5484305" cy="3462911"/>
          </a:xfrm>
          <a:prstGeom prst="rect">
            <a:avLst/>
          </a:prstGeom>
        </p:spPr>
      </p:pic>
      <p:graphicFrame>
        <p:nvGraphicFramePr>
          <p:cNvPr id="6" name="Group 662">
            <a:extLst>
              <a:ext uri="{FF2B5EF4-FFF2-40B4-BE49-F238E27FC236}">
                <a16:creationId xmlns:a16="http://schemas.microsoft.com/office/drawing/2014/main" id="{B1689109-64B7-F2AD-C04A-5C6F7583B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585207"/>
              </p:ext>
            </p:extLst>
          </p:nvPr>
        </p:nvGraphicFramePr>
        <p:xfrm>
          <a:off x="6067426" y="1263559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공지사항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공지사항 제목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페이징</a:t>
                      </a:r>
                      <a:r>
                        <a:rPr lang="ko-KR" altLang="en-US" sz="800" dirty="0" smtClean="0"/>
                        <a:t> 기능을 통해 </a:t>
                      </a:r>
                      <a:r>
                        <a:rPr lang="ko-KR" altLang="en-US" sz="800" dirty="0" err="1" smtClean="0"/>
                        <a:t>자주찾는질문</a:t>
                      </a:r>
                      <a:r>
                        <a:rPr lang="ko-KR" altLang="en-US" sz="800" dirty="0" smtClean="0"/>
                        <a:t> 개수 분할 </a:t>
                      </a:r>
                      <a:endParaRPr lang="ko-KR" altLang="en-US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  <a:endParaRPr lang="en-US" altLang="ko-KR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등록 버튼을 클릭하여 </a:t>
                      </a:r>
                      <a:r>
                        <a:rPr lang="ko-KR" altLang="en-US" sz="800" dirty="0" err="1" smtClean="0"/>
                        <a:t>자주찾는질문</a:t>
                      </a:r>
                      <a:r>
                        <a:rPr lang="ko-KR" altLang="en-US" sz="800" dirty="0" smtClean="0"/>
                        <a:t> 등록 페이지로 이동 가능</a:t>
                      </a:r>
                      <a:endParaRPr lang="ko-KR" altLang="en-US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272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626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지원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공지 </a:t>
            </a:r>
            <a:r>
              <a:rPr lang="ko-KR" altLang="en-US" sz="16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사항</a:t>
            </a:r>
            <a:r>
              <a:rPr lang="en-US" altLang="ko-KR" sz="16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(or FAQ) </a:t>
            </a:r>
            <a:r>
              <a:rPr lang="ko-KR" altLang="en-US" sz="16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2" y="2035280"/>
            <a:ext cx="5468112" cy="3012208"/>
          </a:xfrm>
          <a:prstGeom prst="rect">
            <a:avLst/>
          </a:prstGeom>
        </p:spPr>
      </p:pic>
      <p:graphicFrame>
        <p:nvGraphicFramePr>
          <p:cNvPr id="6" name="Group 662">
            <a:extLst>
              <a:ext uri="{FF2B5EF4-FFF2-40B4-BE49-F238E27FC236}">
                <a16:creationId xmlns:a16="http://schemas.microsoft.com/office/drawing/2014/main" id="{D3E1586C-264B-33E1-B69F-7BCE22E81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42941"/>
              </p:ext>
            </p:extLst>
          </p:nvPr>
        </p:nvGraphicFramePr>
        <p:xfrm>
          <a:off x="6067426" y="1263559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공지사항</a:t>
                      </a:r>
                      <a:r>
                        <a:rPr lang="en-US" altLang="ko-KR" sz="900" b="0" i="1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(or</a:t>
                      </a:r>
                      <a:r>
                        <a:rPr lang="en-US" altLang="ko-KR" sz="900" b="0" i="1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FAQ) </a:t>
                      </a:r>
                      <a:r>
                        <a:rPr lang="ko-KR" altLang="en-US" sz="900" b="0" i="1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등록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1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  <a:endParaRPr lang="en-US" altLang="ko-KR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 버튼 클릭 시 입력한 제목과 내용을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에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insert</a:t>
                      </a:r>
                      <a:endParaRPr lang="ko-KR" altLang="en-US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FF64DBB2-82FA-E99E-744D-1961337AC15B}"/>
              </a:ext>
            </a:extLst>
          </p:cNvPr>
          <p:cNvSpPr/>
          <p:nvPr/>
        </p:nvSpPr>
        <p:spPr>
          <a:xfrm>
            <a:off x="5213327" y="322734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290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지원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자주찾는질문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93" y="2012972"/>
            <a:ext cx="5462379" cy="2832053"/>
          </a:xfrm>
          <a:prstGeom prst="rect">
            <a:avLst/>
          </a:prstGeom>
        </p:spPr>
      </p:pic>
      <p:graphicFrame>
        <p:nvGraphicFramePr>
          <p:cNvPr id="6" name="Group 662">
            <a:extLst>
              <a:ext uri="{FF2B5EF4-FFF2-40B4-BE49-F238E27FC236}">
                <a16:creationId xmlns:a16="http://schemas.microsoft.com/office/drawing/2014/main" id="{B1689109-64B7-F2AD-C04A-5C6F7583B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193580"/>
              </p:ext>
            </p:extLst>
          </p:nvPr>
        </p:nvGraphicFramePr>
        <p:xfrm>
          <a:off x="6067426" y="1263559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 err="1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자주찾는질문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자주찾는질문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제목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페이징</a:t>
                      </a:r>
                      <a:r>
                        <a:rPr lang="ko-KR" altLang="en-US" sz="800" dirty="0" smtClean="0"/>
                        <a:t> 기능을 통해 </a:t>
                      </a:r>
                      <a:r>
                        <a:rPr lang="ko-KR" altLang="en-US" sz="800" dirty="0" err="1" smtClean="0"/>
                        <a:t>자주찾는질문</a:t>
                      </a:r>
                      <a:r>
                        <a:rPr lang="ko-KR" altLang="en-US" sz="800" dirty="0" smtClean="0"/>
                        <a:t> 개수 분할 </a:t>
                      </a:r>
                      <a:endParaRPr lang="ko-KR" altLang="en-US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  <a:endParaRPr lang="en-US" altLang="ko-KR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등록 버튼을 클릭하여 </a:t>
                      </a:r>
                      <a:r>
                        <a:rPr lang="ko-KR" altLang="en-US" sz="800" dirty="0" err="1" smtClean="0"/>
                        <a:t>자주찾는질문</a:t>
                      </a:r>
                      <a:r>
                        <a:rPr lang="ko-KR" altLang="en-US" sz="800" dirty="0" smtClean="0"/>
                        <a:t> 등록 페이지로 이동 가능</a:t>
                      </a:r>
                      <a:endParaRPr lang="ko-KR" altLang="en-US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27205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D6119045-AB47-1B6A-D4E3-24943CF4C1BF}"/>
              </a:ext>
            </a:extLst>
          </p:cNvPr>
          <p:cNvSpPr/>
          <p:nvPr/>
        </p:nvSpPr>
        <p:spPr>
          <a:xfrm>
            <a:off x="1665827" y="2205391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6119045-AB47-1B6A-D4E3-24943CF4C1BF}"/>
              </a:ext>
            </a:extLst>
          </p:cNvPr>
          <p:cNvSpPr/>
          <p:nvPr/>
        </p:nvSpPr>
        <p:spPr>
          <a:xfrm>
            <a:off x="3704939" y="406162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6119045-AB47-1B6A-D4E3-24943CF4C1BF}"/>
              </a:ext>
            </a:extLst>
          </p:cNvPr>
          <p:cNvSpPr/>
          <p:nvPr/>
        </p:nvSpPr>
        <p:spPr>
          <a:xfrm>
            <a:off x="3704939" y="445332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188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지원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고객문의내역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36" y="2040268"/>
            <a:ext cx="5400000" cy="2566337"/>
          </a:xfrm>
          <a:prstGeom prst="rect">
            <a:avLst/>
          </a:prstGeom>
        </p:spPr>
      </p:pic>
      <p:graphicFrame>
        <p:nvGraphicFramePr>
          <p:cNvPr id="6" name="Group 662">
            <a:extLst>
              <a:ext uri="{FF2B5EF4-FFF2-40B4-BE49-F238E27FC236}">
                <a16:creationId xmlns:a16="http://schemas.microsoft.com/office/drawing/2014/main" id="{B1689109-64B7-F2AD-C04A-5C6F7583B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770919"/>
              </p:ext>
            </p:extLst>
          </p:nvPr>
        </p:nvGraphicFramePr>
        <p:xfrm>
          <a:off x="6067426" y="1263559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고객문의내역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고객문의내역 제목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  <a:endParaRPr lang="en-US" altLang="ko-KR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페이징</a:t>
                      </a:r>
                      <a:r>
                        <a:rPr lang="ko-KR" altLang="en-US" sz="800" dirty="0" smtClean="0"/>
                        <a:t> 기능을 통해 고객문의내역 개수 분할</a:t>
                      </a:r>
                      <a:endParaRPr lang="ko-KR" altLang="en-US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D6119045-AB47-1B6A-D4E3-24943CF4C1BF}"/>
              </a:ext>
            </a:extLst>
          </p:cNvPr>
          <p:cNvSpPr/>
          <p:nvPr/>
        </p:nvSpPr>
        <p:spPr>
          <a:xfrm>
            <a:off x="1638395" y="204026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6119045-AB47-1B6A-D4E3-24943CF4C1BF}"/>
              </a:ext>
            </a:extLst>
          </p:cNvPr>
          <p:cNvSpPr/>
          <p:nvPr/>
        </p:nvSpPr>
        <p:spPr>
          <a:xfrm>
            <a:off x="3682038" y="2891191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3135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05" y="2134965"/>
            <a:ext cx="5400000" cy="2576121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지원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고객문의내역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" name="Group 662">
            <a:extLst>
              <a:ext uri="{FF2B5EF4-FFF2-40B4-BE49-F238E27FC236}">
                <a16:creationId xmlns:a16="http://schemas.microsoft.com/office/drawing/2014/main" id="{B1689109-64B7-F2AD-C04A-5C6F7583B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569265"/>
              </p:ext>
            </p:extLst>
          </p:nvPr>
        </p:nvGraphicFramePr>
        <p:xfrm>
          <a:off x="6067426" y="1263559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고객문의내역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고객문의내역 제목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분류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내용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  <a:endParaRPr lang="en-US" altLang="ko-KR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관리자가 고객문의내역에 대하여 답변 가능</a:t>
                      </a:r>
                      <a:endParaRPr lang="ko-KR" altLang="en-US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D6119045-AB47-1B6A-D4E3-24943CF4C1BF}"/>
              </a:ext>
            </a:extLst>
          </p:cNvPr>
          <p:cNvSpPr/>
          <p:nvPr/>
        </p:nvSpPr>
        <p:spPr>
          <a:xfrm>
            <a:off x="1629251" y="218509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6119045-AB47-1B6A-D4E3-24943CF4C1BF}"/>
              </a:ext>
            </a:extLst>
          </p:cNvPr>
          <p:cNvSpPr/>
          <p:nvPr/>
        </p:nvSpPr>
        <p:spPr>
          <a:xfrm>
            <a:off x="2689659" y="335753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3041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분석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가입 통계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24" y="1949395"/>
            <a:ext cx="5400000" cy="2576250"/>
          </a:xfrm>
          <a:prstGeom prst="rect">
            <a:avLst/>
          </a:prstGeom>
        </p:spPr>
      </p:pic>
      <p:graphicFrame>
        <p:nvGraphicFramePr>
          <p:cNvPr id="7" name="Group 662">
            <a:extLst>
              <a:ext uri="{FF2B5EF4-FFF2-40B4-BE49-F238E27FC236}">
                <a16:creationId xmlns:a16="http://schemas.microsoft.com/office/drawing/2014/main" id="{B1689109-64B7-F2AD-C04A-5C6F7583B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517185"/>
              </p:ext>
            </p:extLst>
          </p:nvPr>
        </p:nvGraphicFramePr>
        <p:xfrm>
          <a:off x="6067426" y="1263559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가입 통계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년도에 따른 월별 가입 통계를 표 형식으로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년도에 따른 월별 가입 통계를 그래프 형식으로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CA977925-FE95-A1F9-74DB-00235B2C1A08}"/>
              </a:ext>
            </a:extLst>
          </p:cNvPr>
          <p:cNvSpPr/>
          <p:nvPr/>
        </p:nvSpPr>
        <p:spPr>
          <a:xfrm>
            <a:off x="5005066" y="229037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8CCEE6E-2B5F-2864-5DDE-29DED7B2E956}"/>
              </a:ext>
            </a:extLst>
          </p:cNvPr>
          <p:cNvCxnSpPr>
            <a:cxnSpLocks/>
          </p:cNvCxnSpPr>
          <p:nvPr/>
        </p:nvCxnSpPr>
        <p:spPr>
          <a:xfrm>
            <a:off x="4001473" y="2397889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cxnSpLocks/>
          </p:cNvCxnSpPr>
          <p:nvPr/>
        </p:nvCxnSpPr>
        <p:spPr>
          <a:xfrm flipV="1">
            <a:off x="2526871" y="1844148"/>
            <a:ext cx="2384643" cy="553741"/>
          </a:xfrm>
          <a:prstGeom prst="bentConnector3">
            <a:avLst>
              <a:gd name="adj1" fmla="val 15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5005066" y="168712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5224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분석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통계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2" y="1859470"/>
            <a:ext cx="5400000" cy="2586034"/>
          </a:xfrm>
          <a:prstGeom prst="rect">
            <a:avLst/>
          </a:prstGeom>
        </p:spPr>
      </p:pic>
      <p:graphicFrame>
        <p:nvGraphicFramePr>
          <p:cNvPr id="7" name="Group 662">
            <a:extLst>
              <a:ext uri="{FF2B5EF4-FFF2-40B4-BE49-F238E27FC236}">
                <a16:creationId xmlns:a16="http://schemas.microsoft.com/office/drawing/2014/main" id="{B1689109-64B7-F2AD-C04A-5C6F7583B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059445"/>
              </p:ext>
            </p:extLst>
          </p:nvPr>
        </p:nvGraphicFramePr>
        <p:xfrm>
          <a:off x="6067426" y="1263559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주문 통계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월별에 따른 일별 주문 통계를 표 형식으로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월별에 따른 주문 통계를 그래프 형식으로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CA977925-FE95-A1F9-74DB-00235B2C1A08}"/>
              </a:ext>
            </a:extLst>
          </p:cNvPr>
          <p:cNvSpPr/>
          <p:nvPr/>
        </p:nvSpPr>
        <p:spPr>
          <a:xfrm>
            <a:off x="4895338" y="218978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8CCEE6E-2B5F-2864-5DDE-29DED7B2E956}"/>
              </a:ext>
            </a:extLst>
          </p:cNvPr>
          <p:cNvCxnSpPr>
            <a:cxnSpLocks/>
          </p:cNvCxnSpPr>
          <p:nvPr/>
        </p:nvCxnSpPr>
        <p:spPr>
          <a:xfrm>
            <a:off x="3891745" y="2297305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cxnSpLocks/>
          </p:cNvCxnSpPr>
          <p:nvPr/>
        </p:nvCxnSpPr>
        <p:spPr>
          <a:xfrm flipV="1">
            <a:off x="2417143" y="1743564"/>
            <a:ext cx="2384643" cy="553741"/>
          </a:xfrm>
          <a:prstGeom prst="bentConnector3">
            <a:avLst>
              <a:gd name="adj1" fmla="val 15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4895338" y="158654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1436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분석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WEB/APP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통계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" y="2028825"/>
            <a:ext cx="5400000" cy="2588616"/>
          </a:xfrm>
          <a:prstGeom prst="rect">
            <a:avLst/>
          </a:prstGeom>
        </p:spPr>
      </p:pic>
      <p:graphicFrame>
        <p:nvGraphicFramePr>
          <p:cNvPr id="6" name="Group 662">
            <a:extLst>
              <a:ext uri="{FF2B5EF4-FFF2-40B4-BE49-F238E27FC236}">
                <a16:creationId xmlns:a16="http://schemas.microsoft.com/office/drawing/2014/main" id="{B1689109-64B7-F2AD-C04A-5C6F7583B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63100"/>
              </p:ext>
            </p:extLst>
          </p:nvPr>
        </p:nvGraphicFramePr>
        <p:xfrm>
          <a:off x="6067426" y="1263559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ko-KR" sz="900" b="0" i="1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WEB/APP</a:t>
                      </a:r>
                      <a:r>
                        <a:rPr lang="en-US" altLang="ko-KR" sz="900" b="0" i="1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</a:t>
                      </a:r>
                      <a:r>
                        <a:rPr lang="ko-KR" altLang="en-US" sz="900" b="0" i="1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통계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최근 일주일간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WEB/APP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에서의 구매 현황을 그래프로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WEB/APP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에서의 총 구매 현황을 그래프로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CA977925-FE95-A1F9-74DB-00235B2C1A08}"/>
              </a:ext>
            </a:extLst>
          </p:cNvPr>
          <p:cNvSpPr/>
          <p:nvPr/>
        </p:nvSpPr>
        <p:spPr>
          <a:xfrm>
            <a:off x="4959346" y="2354381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8CCEE6E-2B5F-2864-5DDE-29DED7B2E956}"/>
              </a:ext>
            </a:extLst>
          </p:cNvPr>
          <p:cNvCxnSpPr>
            <a:cxnSpLocks/>
          </p:cNvCxnSpPr>
          <p:nvPr/>
        </p:nvCxnSpPr>
        <p:spPr>
          <a:xfrm>
            <a:off x="3955753" y="2461897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cxnSpLocks/>
          </p:cNvCxnSpPr>
          <p:nvPr/>
        </p:nvCxnSpPr>
        <p:spPr>
          <a:xfrm flipV="1">
            <a:off x="2481151" y="1908156"/>
            <a:ext cx="2384643" cy="553741"/>
          </a:xfrm>
          <a:prstGeom prst="bentConnector3">
            <a:avLst>
              <a:gd name="adj1" fmla="val 15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959346" y="175113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3233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분석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취소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교환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환불 통계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92" y="1983260"/>
            <a:ext cx="5400000" cy="2570625"/>
          </a:xfrm>
          <a:prstGeom prst="rect">
            <a:avLst/>
          </a:prstGeom>
        </p:spPr>
      </p:pic>
      <p:graphicFrame>
        <p:nvGraphicFramePr>
          <p:cNvPr id="6" name="Group 662">
            <a:extLst>
              <a:ext uri="{FF2B5EF4-FFF2-40B4-BE49-F238E27FC236}">
                <a16:creationId xmlns:a16="http://schemas.microsoft.com/office/drawing/2014/main" id="{B1689109-64B7-F2AD-C04A-5C6F7583B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591418"/>
              </p:ext>
            </p:extLst>
          </p:nvPr>
        </p:nvGraphicFramePr>
        <p:xfrm>
          <a:off x="6067426" y="1263559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취소</a:t>
                      </a:r>
                      <a:r>
                        <a:rPr lang="en-US" altLang="ko-KR" sz="900" b="0" i="1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/</a:t>
                      </a:r>
                      <a:r>
                        <a:rPr lang="ko-KR" altLang="en-US" sz="900" b="0" i="1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교환</a:t>
                      </a:r>
                      <a:r>
                        <a:rPr lang="en-US" altLang="ko-KR" sz="900" b="0" i="1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/</a:t>
                      </a:r>
                      <a:r>
                        <a:rPr lang="ko-KR" altLang="en-US" sz="900" b="0" i="1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환불 통계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최근 일주일간 취소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교환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환불을 그래프로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취소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교환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/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환불 횟수가 가장 많은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5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개의 상품을 그래프로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CA977925-FE95-A1F9-74DB-00235B2C1A08}"/>
              </a:ext>
            </a:extLst>
          </p:cNvPr>
          <p:cNvSpPr/>
          <p:nvPr/>
        </p:nvSpPr>
        <p:spPr>
          <a:xfrm>
            <a:off x="5105650" y="229037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8CCEE6E-2B5F-2864-5DDE-29DED7B2E956}"/>
              </a:ext>
            </a:extLst>
          </p:cNvPr>
          <p:cNvCxnSpPr>
            <a:cxnSpLocks/>
          </p:cNvCxnSpPr>
          <p:nvPr/>
        </p:nvCxnSpPr>
        <p:spPr>
          <a:xfrm>
            <a:off x="4102057" y="2397889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cxnSpLocks/>
          </p:cNvCxnSpPr>
          <p:nvPr/>
        </p:nvCxnSpPr>
        <p:spPr>
          <a:xfrm flipV="1">
            <a:off x="2627455" y="1844148"/>
            <a:ext cx="2384643" cy="553741"/>
          </a:xfrm>
          <a:prstGeom prst="bentConnector3">
            <a:avLst>
              <a:gd name="adj1" fmla="val 15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5105650" y="168712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48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57F8854-FCC2-EC19-E82B-B6126C4E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38" y="2154786"/>
            <a:ext cx="5198706" cy="2837092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(WEB)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아이디 찾기 결과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E314DE2-E730-1EE8-6D79-69112FEC5B9F}"/>
              </a:ext>
            </a:extLst>
          </p:cNvPr>
          <p:cNvSpPr/>
          <p:nvPr/>
        </p:nvSpPr>
        <p:spPr>
          <a:xfrm>
            <a:off x="4487521" y="353333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F92FCFB-9249-2C34-B80A-3B43139D43E2}"/>
              </a:ext>
            </a:extLst>
          </p:cNvPr>
          <p:cNvCxnSpPr>
            <a:cxnSpLocks/>
          </p:cNvCxnSpPr>
          <p:nvPr/>
        </p:nvCxnSpPr>
        <p:spPr>
          <a:xfrm>
            <a:off x="3409845" y="3663558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Group 662">
            <a:extLst>
              <a:ext uri="{FF2B5EF4-FFF2-40B4-BE49-F238E27FC236}">
                <a16:creationId xmlns:a16="http://schemas.microsoft.com/office/drawing/2014/main" id="{0AEDCCA6-9189-F9E1-73FD-2A9438A7C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391996"/>
              </p:ext>
            </p:extLst>
          </p:nvPr>
        </p:nvGraphicFramePr>
        <p:xfrm>
          <a:off x="6119319" y="1367895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아이디 찾기 결과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아이디 찾기 결과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입력한 이름과 이메일에 맞는 아이디를 앞에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4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자리를 제외하고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마스킹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처리하여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로그인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로그인 페이지로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783145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비밀번호 찾기 페이지로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525067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99FDBB1F-7E9E-7D15-B371-836787C84EE8}"/>
              </a:ext>
            </a:extLst>
          </p:cNvPr>
          <p:cNvSpPr/>
          <p:nvPr/>
        </p:nvSpPr>
        <p:spPr>
          <a:xfrm>
            <a:off x="4489767" y="389718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3317E1D-EDEE-4D21-FA6D-B521B4DD926B}"/>
              </a:ext>
            </a:extLst>
          </p:cNvPr>
          <p:cNvCxnSpPr>
            <a:cxnSpLocks/>
          </p:cNvCxnSpPr>
          <p:nvPr/>
        </p:nvCxnSpPr>
        <p:spPr>
          <a:xfrm>
            <a:off x="3412091" y="4027406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F5658DAD-3824-5EC7-041A-266F000FE370}"/>
              </a:ext>
            </a:extLst>
          </p:cNvPr>
          <p:cNvSpPr/>
          <p:nvPr/>
        </p:nvSpPr>
        <p:spPr>
          <a:xfrm>
            <a:off x="4487521" y="422576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78BC619-790B-9F1A-D278-061D7FE251CA}"/>
              </a:ext>
            </a:extLst>
          </p:cNvPr>
          <p:cNvCxnSpPr>
            <a:cxnSpLocks/>
          </p:cNvCxnSpPr>
          <p:nvPr/>
        </p:nvCxnSpPr>
        <p:spPr>
          <a:xfrm>
            <a:off x="3409845" y="4355991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0865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관리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목록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" y="1987384"/>
            <a:ext cx="5400000" cy="2593125"/>
          </a:xfrm>
          <a:prstGeom prst="rect">
            <a:avLst/>
          </a:prstGeom>
        </p:spPr>
      </p:pic>
      <p:graphicFrame>
        <p:nvGraphicFramePr>
          <p:cNvPr id="6" name="Group 662">
            <a:extLst>
              <a:ext uri="{FF2B5EF4-FFF2-40B4-BE49-F238E27FC236}">
                <a16:creationId xmlns:a16="http://schemas.microsoft.com/office/drawing/2014/main" id="{B1689109-64B7-F2AD-C04A-5C6F7583B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094123"/>
              </p:ext>
            </p:extLst>
          </p:nvPr>
        </p:nvGraphicFramePr>
        <p:xfrm>
          <a:off x="6067426" y="1263559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주문 목록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구매자명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구매정보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 총 가격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결제 상태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요청 사항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배송 상태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구매일 등을 화면에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페이징</a:t>
                      </a:r>
                      <a:r>
                        <a:rPr lang="ko-KR" altLang="en-US" sz="800" dirty="0" smtClean="0"/>
                        <a:t> 기능을 통해 </a:t>
                      </a:r>
                      <a:r>
                        <a:rPr lang="ko-KR" altLang="en-US" sz="800" dirty="0" err="1" smtClean="0"/>
                        <a:t>주문목록</a:t>
                      </a:r>
                      <a:r>
                        <a:rPr lang="ko-KR" altLang="en-US" sz="800" dirty="0" smtClean="0"/>
                        <a:t> 개수 분할 </a:t>
                      </a:r>
                      <a:endParaRPr lang="ko-KR" altLang="en-US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CA977925-FE95-A1F9-74DB-00235B2C1A08}"/>
              </a:ext>
            </a:extLst>
          </p:cNvPr>
          <p:cNvSpPr/>
          <p:nvPr/>
        </p:nvSpPr>
        <p:spPr>
          <a:xfrm>
            <a:off x="3734050" y="323345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658362" y="213335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0744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관리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 관리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B1689109-64B7-F2AD-C04A-5C6F7583B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700817"/>
              </p:ext>
            </p:extLst>
          </p:nvPr>
        </p:nvGraphicFramePr>
        <p:xfrm>
          <a:off x="6067426" y="1263559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주문 목록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구매자명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구매정보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 총 가격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요청 사항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배송 상태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구매일 등을 화면에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관리자가 직접 배송 상태 변경 가능</a:t>
                      </a:r>
                      <a:endParaRPr lang="ko-KR" altLang="en-US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  <a:tr h="75137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  <a:endParaRPr lang="en-US" altLang="ko-KR" sz="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페이징</a:t>
                      </a:r>
                      <a:r>
                        <a:rPr lang="ko-KR" altLang="en-US" sz="800" dirty="0" smtClean="0"/>
                        <a:t> 기능을 통해 </a:t>
                      </a:r>
                      <a:r>
                        <a:rPr lang="ko-KR" altLang="en-US" sz="800" dirty="0" smtClean="0"/>
                        <a:t>배송 관리 목록 개수 </a:t>
                      </a:r>
                      <a:r>
                        <a:rPr lang="ko-KR" altLang="en-US" sz="800" dirty="0" smtClean="0"/>
                        <a:t>분할 </a:t>
                      </a:r>
                      <a:endParaRPr lang="ko-KR" altLang="en-US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507667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" y="2032825"/>
            <a:ext cx="5400000" cy="259301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A977925-FE95-A1F9-74DB-00235B2C1A08}"/>
              </a:ext>
            </a:extLst>
          </p:cNvPr>
          <p:cNvSpPr/>
          <p:nvPr/>
        </p:nvSpPr>
        <p:spPr>
          <a:xfrm>
            <a:off x="4300978" y="2447391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484626" y="213335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612130" y="296480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0893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관리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취소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교환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환불 목록</a:t>
            </a:r>
            <a:endParaRPr lang="en-US" altLang="ko-KR" sz="1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B1689109-64B7-F2AD-C04A-5C6F7583B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37526"/>
              </p:ext>
            </p:extLst>
          </p:nvPr>
        </p:nvGraphicFramePr>
        <p:xfrm>
          <a:off x="6067426" y="1263559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주문 취소 목록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구매자명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구매정보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 총 가격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결제 상태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배송 상태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구매일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취소일 등을 화면에 출력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7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페이징</a:t>
                      </a:r>
                      <a:r>
                        <a:rPr lang="ko-KR" altLang="en-US" sz="800" dirty="0" smtClean="0"/>
                        <a:t> 기능을 통해 주문 취소 목록 개수 분할 </a:t>
                      </a:r>
                      <a:endParaRPr lang="ko-KR" altLang="en-US" sz="8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4" y="2140203"/>
            <a:ext cx="5400000" cy="257759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A977925-FE95-A1F9-74DB-00235B2C1A08}"/>
              </a:ext>
            </a:extLst>
          </p:cNvPr>
          <p:cNvSpPr/>
          <p:nvPr/>
        </p:nvSpPr>
        <p:spPr>
          <a:xfrm>
            <a:off x="3679519" y="318773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676650" y="2140203"/>
            <a:ext cx="298454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828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0B510078-984A-680B-9706-9CCF942D3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3" y="1884629"/>
            <a:ext cx="5635262" cy="3297411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(WEB)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찾기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E314DE2-E730-1EE8-6D79-69112FEC5B9F}"/>
              </a:ext>
            </a:extLst>
          </p:cNvPr>
          <p:cNvSpPr/>
          <p:nvPr/>
        </p:nvSpPr>
        <p:spPr>
          <a:xfrm>
            <a:off x="4487521" y="446639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F92FCFB-9249-2C34-B80A-3B43139D43E2}"/>
              </a:ext>
            </a:extLst>
          </p:cNvPr>
          <p:cNvCxnSpPr>
            <a:cxnSpLocks/>
          </p:cNvCxnSpPr>
          <p:nvPr/>
        </p:nvCxnSpPr>
        <p:spPr>
          <a:xfrm>
            <a:off x="3409845" y="4596619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Group 662">
            <a:extLst>
              <a:ext uri="{FF2B5EF4-FFF2-40B4-BE49-F238E27FC236}">
                <a16:creationId xmlns:a16="http://schemas.microsoft.com/office/drawing/2014/main" id="{0AEDCCA6-9189-F9E1-73FD-2A9438A7C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276870"/>
              </p:ext>
            </p:extLst>
          </p:nvPr>
        </p:nvGraphicFramePr>
        <p:xfrm>
          <a:off x="6119319" y="1367895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 찾기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1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입력한 아이디와 이름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이메일이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상에 있으면 비밀번호 변경 페이지로 이동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461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37D291-A283-C74C-1640-082EA3FDD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73" y="1754104"/>
            <a:ext cx="5232238" cy="3558461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215032" y="332656"/>
            <a:ext cx="9418495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구매자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(WEB) – </a:t>
            </a:r>
            <a:r>
              <a:rPr lang="ko-KR" altLang="en-US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변경</a:t>
            </a:r>
            <a:endParaRPr lang="ko-KR" altLang="en-US" sz="1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E314DE2-E730-1EE8-6D79-69112FEC5B9F}"/>
              </a:ext>
            </a:extLst>
          </p:cNvPr>
          <p:cNvSpPr/>
          <p:nvPr/>
        </p:nvSpPr>
        <p:spPr>
          <a:xfrm>
            <a:off x="4487521" y="446639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F92FCFB-9249-2C34-B80A-3B43139D43E2}"/>
              </a:ext>
            </a:extLst>
          </p:cNvPr>
          <p:cNvCxnSpPr>
            <a:cxnSpLocks/>
          </p:cNvCxnSpPr>
          <p:nvPr/>
        </p:nvCxnSpPr>
        <p:spPr>
          <a:xfrm>
            <a:off x="3409845" y="4596619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Group 662">
            <a:extLst>
              <a:ext uri="{FF2B5EF4-FFF2-40B4-BE49-F238E27FC236}">
                <a16:creationId xmlns:a16="http://schemas.microsoft.com/office/drawing/2014/main" id="{0AEDCCA6-9189-F9E1-73FD-2A9438A7C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746045"/>
              </p:ext>
            </p:extLst>
          </p:nvPr>
        </p:nvGraphicFramePr>
        <p:xfrm>
          <a:off x="6119319" y="1367895"/>
          <a:ext cx="3514208" cy="4330881"/>
        </p:xfrm>
        <a:graphic>
          <a:graphicData uri="http://schemas.openxmlformats.org/drawingml/2006/table">
            <a:tbl>
              <a:tblPr/>
              <a:tblGrid>
                <a:gridCol w="35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8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9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 변경</a:t>
                      </a:r>
                      <a:endParaRPr lang="en-US" altLang="ko-KR" sz="9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42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1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변경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입력한 아이디와 이름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이메일에 해당하는 비밀번호를 새로 입력한 비밀번호로 변경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287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10337</TotalTime>
  <Words>3597</Words>
  <Application>Microsoft Office PowerPoint</Application>
  <PresentationFormat>A4 용지(210x297mm)</PresentationFormat>
  <Paragraphs>999</Paragraphs>
  <Slides>72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8" baseType="lpstr">
      <vt:lpstr>나눔고딕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.</dc:creator>
  <cp:lastModifiedBy>USER</cp:lastModifiedBy>
  <cp:revision>1130</cp:revision>
  <cp:lastPrinted>2023-07-17T07:59:14Z</cp:lastPrinted>
  <dcterms:created xsi:type="dcterms:W3CDTF">2017-07-03T04:44:06Z</dcterms:created>
  <dcterms:modified xsi:type="dcterms:W3CDTF">2024-04-05T03:19:30Z</dcterms:modified>
</cp:coreProperties>
</file>